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78" r:id="rId3"/>
    <p:sldId id="258" r:id="rId4"/>
    <p:sldId id="268" r:id="rId5"/>
    <p:sldId id="267" r:id="rId6"/>
    <p:sldId id="259" r:id="rId7"/>
    <p:sldId id="260" r:id="rId8"/>
    <p:sldId id="261" r:id="rId9"/>
    <p:sldId id="263" r:id="rId10"/>
    <p:sldId id="275" r:id="rId11"/>
    <p:sldId id="276" r:id="rId12"/>
    <p:sldId id="272" r:id="rId13"/>
    <p:sldId id="265" r:id="rId14"/>
    <p:sldId id="285" r:id="rId15"/>
    <p:sldId id="264" r:id="rId16"/>
    <p:sldId id="274" r:id="rId17"/>
    <p:sldId id="277" r:id="rId18"/>
    <p:sldId id="284" r:id="rId19"/>
    <p:sldId id="279" r:id="rId20"/>
    <p:sldId id="281" r:id="rId21"/>
    <p:sldId id="280" r:id="rId22"/>
    <p:sldId id="282" r:id="rId23"/>
    <p:sldId id="269" r:id="rId24"/>
    <p:sldId id="273" r:id="rId25"/>
    <p:sldId id="266"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93" autoAdjust="0"/>
    <p:restoredTop sz="94660"/>
  </p:normalViewPr>
  <p:slideViewPr>
    <p:cSldViewPr snapToGrid="0">
      <p:cViewPr varScale="1">
        <p:scale>
          <a:sx n="104" d="100"/>
          <a:sy n="104" d="100"/>
        </p:scale>
        <p:origin x="216" y="80"/>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diagrams/_rels/data6.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0.png"/><Relationship Id="rId7" Type="http://schemas.openxmlformats.org/officeDocument/2006/relationships/image" Target="../media/image14.png"/><Relationship Id="rId12" Type="http://schemas.openxmlformats.org/officeDocument/2006/relationships/image" Target="../media/image19.sv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11" Type="http://schemas.openxmlformats.org/officeDocument/2006/relationships/image" Target="../media/image18.png"/><Relationship Id="rId5" Type="http://schemas.openxmlformats.org/officeDocument/2006/relationships/image" Target="../media/image12.png"/><Relationship Id="rId10" Type="http://schemas.openxmlformats.org/officeDocument/2006/relationships/image" Target="../media/image17.svg"/><Relationship Id="rId4" Type="http://schemas.openxmlformats.org/officeDocument/2006/relationships/image" Target="../media/image11.svg"/><Relationship Id="rId9" Type="http://schemas.openxmlformats.org/officeDocument/2006/relationships/image" Target="../media/image16.png"/></Relationships>
</file>

<file path=ppt/diagrams/_rels/drawing6.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0.png"/><Relationship Id="rId7" Type="http://schemas.openxmlformats.org/officeDocument/2006/relationships/image" Target="../media/image14.png"/><Relationship Id="rId12" Type="http://schemas.openxmlformats.org/officeDocument/2006/relationships/image" Target="../media/image19.sv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11" Type="http://schemas.openxmlformats.org/officeDocument/2006/relationships/image" Target="../media/image18.png"/><Relationship Id="rId5" Type="http://schemas.openxmlformats.org/officeDocument/2006/relationships/image" Target="../media/image12.png"/><Relationship Id="rId10" Type="http://schemas.openxmlformats.org/officeDocument/2006/relationships/image" Target="../media/image17.svg"/><Relationship Id="rId4" Type="http://schemas.openxmlformats.org/officeDocument/2006/relationships/image" Target="../media/image11.svg"/><Relationship Id="rId9" Type="http://schemas.openxmlformats.org/officeDocument/2006/relationships/image" Target="../media/image16.pn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4AA0346-FEEB-4334-B946-72D8A4BF5A99}" type="doc">
      <dgm:prSet loTypeId="urn:microsoft.com/office/officeart/2016/7/layout/RepeatingBendingProcessNew" loCatId="process" qsTypeId="urn:microsoft.com/office/officeart/2005/8/quickstyle/simple1" qsCatId="simple" csTypeId="urn:microsoft.com/office/officeart/2005/8/colors/colorful2" csCatId="colorful" phldr="1"/>
      <dgm:spPr/>
      <dgm:t>
        <a:bodyPr/>
        <a:lstStyle/>
        <a:p>
          <a:endParaRPr lang="en-US"/>
        </a:p>
      </dgm:t>
    </dgm:pt>
    <dgm:pt modelId="{FE7D575A-9C55-49B9-8A4B-5857AD5D7F4A}">
      <dgm:prSet custT="1"/>
      <dgm:spPr/>
      <dgm:t>
        <a:bodyPr/>
        <a:lstStyle/>
        <a:p>
          <a:r>
            <a:rPr lang="en-GB" sz="1600" dirty="0"/>
            <a:t>MINT  comes from the portmanteau of </a:t>
          </a:r>
          <a:r>
            <a:rPr lang="en-GB" sz="1600" b="1" dirty="0"/>
            <a:t>M</a:t>
          </a:r>
          <a:r>
            <a:rPr lang="en-GB" sz="1600" dirty="0"/>
            <a:t>inimal </a:t>
          </a:r>
          <a:r>
            <a:rPr lang="en-GB" sz="1600" b="1" dirty="0" err="1"/>
            <a:t>INT</a:t>
          </a:r>
          <a:r>
            <a:rPr lang="en-GB" sz="1600" dirty="0" err="1"/>
            <a:t>erpreter</a:t>
          </a:r>
          <a:r>
            <a:rPr lang="en-GB" sz="1600" dirty="0"/>
            <a:t>.</a:t>
          </a:r>
          <a:endParaRPr lang="en-US" sz="1600" dirty="0"/>
        </a:p>
      </dgm:t>
    </dgm:pt>
    <dgm:pt modelId="{AF8D818B-0952-4287-A44A-EBF78C0622D4}" type="parTrans" cxnId="{0E4B26A1-5A2D-40A1-BB3E-1BEEFE319EED}">
      <dgm:prSet/>
      <dgm:spPr/>
      <dgm:t>
        <a:bodyPr/>
        <a:lstStyle/>
        <a:p>
          <a:endParaRPr lang="en-US"/>
        </a:p>
      </dgm:t>
    </dgm:pt>
    <dgm:pt modelId="{07EA45AA-AAFC-48E0-B017-D452446EEF5B}" type="sibTrans" cxnId="{0E4B26A1-5A2D-40A1-BB3E-1BEEFE319EED}">
      <dgm:prSet/>
      <dgm:spPr/>
      <dgm:t>
        <a:bodyPr/>
        <a:lstStyle/>
        <a:p>
          <a:endParaRPr lang="en-US"/>
        </a:p>
      </dgm:t>
    </dgm:pt>
    <dgm:pt modelId="{E84D9C8A-B464-4540-9796-DF8582FEE6FC}">
      <dgm:prSet custT="1"/>
      <dgm:spPr/>
      <dgm:t>
        <a:bodyPr/>
        <a:lstStyle/>
        <a:p>
          <a:r>
            <a:rPr lang="en-GB" sz="1600" dirty="0"/>
            <a:t>It is an interpreted, stack-based, integer arithmetic, RPN language.</a:t>
          </a:r>
          <a:endParaRPr lang="en-US" sz="1600" dirty="0"/>
        </a:p>
      </dgm:t>
    </dgm:pt>
    <dgm:pt modelId="{918EADBF-0965-4002-95AD-BCC1CEAFD343}" type="parTrans" cxnId="{E937249A-234C-431C-B35E-6983511B7DAB}">
      <dgm:prSet/>
      <dgm:spPr/>
      <dgm:t>
        <a:bodyPr/>
        <a:lstStyle/>
        <a:p>
          <a:endParaRPr lang="en-US"/>
        </a:p>
      </dgm:t>
    </dgm:pt>
    <dgm:pt modelId="{B67B292B-C7E4-4957-9F0D-CDF0871A999A}" type="sibTrans" cxnId="{E937249A-234C-431C-B35E-6983511B7DAB}">
      <dgm:prSet/>
      <dgm:spPr/>
      <dgm:t>
        <a:bodyPr/>
        <a:lstStyle/>
        <a:p>
          <a:endParaRPr lang="en-US"/>
        </a:p>
      </dgm:t>
    </dgm:pt>
    <dgm:pt modelId="{888EE38E-6648-4C2E-ABFC-86A0AF64D1F2}">
      <dgm:prSet custT="1"/>
      <dgm:spPr/>
      <dgm:t>
        <a:bodyPr/>
        <a:lstStyle/>
        <a:p>
          <a:r>
            <a:rPr lang="en-GB" sz="1600" dirty="0"/>
            <a:t>Like Forth, it uses both a data stack and a return stack.</a:t>
          </a:r>
          <a:endParaRPr lang="en-US" sz="1600" dirty="0"/>
        </a:p>
      </dgm:t>
    </dgm:pt>
    <dgm:pt modelId="{5CE86914-993D-4D4B-BFB8-C4ADD48C35C1}" type="parTrans" cxnId="{A59E29A3-27B9-471F-A52C-9A1B5DC1BCB7}">
      <dgm:prSet/>
      <dgm:spPr/>
      <dgm:t>
        <a:bodyPr/>
        <a:lstStyle/>
        <a:p>
          <a:endParaRPr lang="en-US"/>
        </a:p>
      </dgm:t>
    </dgm:pt>
    <dgm:pt modelId="{A532AC15-E577-4DF4-A2B3-168E14F803F9}" type="sibTrans" cxnId="{A59E29A3-27B9-471F-A52C-9A1B5DC1BCB7}">
      <dgm:prSet/>
      <dgm:spPr/>
      <dgm:t>
        <a:bodyPr/>
        <a:lstStyle/>
        <a:p>
          <a:endParaRPr lang="en-US"/>
        </a:p>
      </dgm:t>
    </dgm:pt>
    <dgm:pt modelId="{9937C331-B42B-4500-B9C9-856112037C28}">
      <dgm:prSet custT="1"/>
      <dgm:spPr/>
      <dgm:t>
        <a:bodyPr/>
        <a:lstStyle/>
        <a:p>
          <a:r>
            <a:rPr lang="en-GB" sz="1600" dirty="0"/>
            <a:t>It uses printable ascii characters as words, variables and primitives</a:t>
          </a:r>
          <a:r>
            <a:rPr lang="en-GB" sz="1300" dirty="0"/>
            <a:t>.</a:t>
          </a:r>
          <a:endParaRPr lang="en-US" sz="1300" dirty="0"/>
        </a:p>
      </dgm:t>
    </dgm:pt>
    <dgm:pt modelId="{E354C066-A3EB-49C7-95A9-6FD2E858BECD}" type="parTrans" cxnId="{2EEB1E3B-A803-43A7-85DD-95D9E3A7271C}">
      <dgm:prSet/>
      <dgm:spPr/>
      <dgm:t>
        <a:bodyPr/>
        <a:lstStyle/>
        <a:p>
          <a:endParaRPr lang="en-US"/>
        </a:p>
      </dgm:t>
    </dgm:pt>
    <dgm:pt modelId="{F942547A-2E2D-4065-BCD1-34F21839D79A}" type="sibTrans" cxnId="{2EEB1E3B-A803-43A7-85DD-95D9E3A7271C}">
      <dgm:prSet/>
      <dgm:spPr/>
      <dgm:t>
        <a:bodyPr/>
        <a:lstStyle/>
        <a:p>
          <a:endParaRPr lang="en-US"/>
        </a:p>
      </dgm:t>
    </dgm:pt>
    <dgm:pt modelId="{AFDB3328-15F5-4330-B6C7-E53C2DA21471}">
      <dgm:prSet custT="1"/>
      <dgm:spPr/>
      <dgm:t>
        <a:bodyPr/>
        <a:lstStyle/>
        <a:p>
          <a:r>
            <a:rPr lang="en-GB" sz="1600" dirty="0"/>
            <a:t>Many of the symbols and syntax used will be familiar to  Forth Users.</a:t>
          </a:r>
          <a:endParaRPr lang="en-US" sz="1600" dirty="0"/>
        </a:p>
      </dgm:t>
    </dgm:pt>
    <dgm:pt modelId="{866E1747-37DF-47DF-8718-4AF054EC8C1F}" type="parTrans" cxnId="{64FEA44A-62AB-4B0E-87B9-F5E6A67C0DB8}">
      <dgm:prSet/>
      <dgm:spPr/>
      <dgm:t>
        <a:bodyPr/>
        <a:lstStyle/>
        <a:p>
          <a:endParaRPr lang="en-US"/>
        </a:p>
      </dgm:t>
    </dgm:pt>
    <dgm:pt modelId="{25A57C6A-F874-4DB3-A3BD-7A52B4C19CC7}" type="sibTrans" cxnId="{64FEA44A-62AB-4B0E-87B9-F5E6A67C0DB8}">
      <dgm:prSet/>
      <dgm:spPr/>
      <dgm:t>
        <a:bodyPr/>
        <a:lstStyle/>
        <a:p>
          <a:endParaRPr lang="en-US"/>
        </a:p>
      </dgm:t>
    </dgm:pt>
    <dgm:pt modelId="{BEC06DD4-2E4F-4AC4-82B6-B501542BAFAA}">
      <dgm:prSet custT="1"/>
      <dgm:spPr/>
      <dgm:t>
        <a:bodyPr/>
        <a:lstStyle/>
        <a:p>
          <a:r>
            <a:rPr lang="en-GB" sz="1600" dirty="0"/>
            <a:t>There is no dictionary, words are single characters accessed via a jump table.</a:t>
          </a:r>
          <a:endParaRPr lang="en-US" sz="1600" dirty="0"/>
        </a:p>
      </dgm:t>
    </dgm:pt>
    <dgm:pt modelId="{3F4220A6-5B50-488C-8D7C-AD02281DB2B0}" type="parTrans" cxnId="{3F809EC3-3F30-41E3-9B40-C770D797EB91}">
      <dgm:prSet/>
      <dgm:spPr/>
      <dgm:t>
        <a:bodyPr/>
        <a:lstStyle/>
        <a:p>
          <a:endParaRPr lang="en-US"/>
        </a:p>
      </dgm:t>
    </dgm:pt>
    <dgm:pt modelId="{E4AB4A6E-0846-49FD-9447-B9061A9FE39F}" type="sibTrans" cxnId="{3F809EC3-3F30-41E3-9B40-C770D797EB91}">
      <dgm:prSet/>
      <dgm:spPr/>
      <dgm:t>
        <a:bodyPr/>
        <a:lstStyle/>
        <a:p>
          <a:endParaRPr lang="en-US"/>
        </a:p>
      </dgm:t>
    </dgm:pt>
    <dgm:pt modelId="{4F122631-101D-4656-BB5A-CF1AC97A230E}">
      <dgm:prSet custT="1"/>
      <dgm:spPr/>
      <dgm:t>
        <a:bodyPr/>
        <a:lstStyle/>
        <a:p>
          <a:r>
            <a:rPr lang="en-GB" sz="1600" dirty="0"/>
            <a:t>It provides a subset of Forth - intended for lightweight, resource limited implementation.</a:t>
          </a:r>
          <a:endParaRPr lang="en-US" sz="1600" dirty="0"/>
        </a:p>
      </dgm:t>
    </dgm:pt>
    <dgm:pt modelId="{DA2EF7D7-AE0A-45C5-AA4B-C41B14E01C00}" type="parTrans" cxnId="{74EF7AA6-2BB8-444E-837E-888CED9CB422}">
      <dgm:prSet/>
      <dgm:spPr/>
      <dgm:t>
        <a:bodyPr/>
        <a:lstStyle/>
        <a:p>
          <a:endParaRPr lang="en-US"/>
        </a:p>
      </dgm:t>
    </dgm:pt>
    <dgm:pt modelId="{BA927470-2C56-412C-ADE2-D7C67F8840FE}" type="sibTrans" cxnId="{74EF7AA6-2BB8-444E-837E-888CED9CB422}">
      <dgm:prSet/>
      <dgm:spPr/>
      <dgm:t>
        <a:bodyPr/>
        <a:lstStyle/>
        <a:p>
          <a:endParaRPr lang="en-US"/>
        </a:p>
      </dgm:t>
    </dgm:pt>
    <dgm:pt modelId="{CC98E501-66F4-45F5-B1B2-8D4E35803F3E}">
      <dgm:prSet custT="1"/>
      <dgm:spPr/>
      <dgm:t>
        <a:bodyPr/>
        <a:lstStyle/>
        <a:p>
          <a:r>
            <a:rPr lang="en-GB" sz="1600" dirty="0"/>
            <a:t>The source code is very compact, with good degree of human readability.</a:t>
          </a:r>
          <a:endParaRPr lang="en-US" sz="1600" dirty="0"/>
        </a:p>
      </dgm:t>
    </dgm:pt>
    <dgm:pt modelId="{855B30AF-1269-4662-B59F-88B2E6E99959}" type="parTrans" cxnId="{B0A59E0A-CC53-43B6-95A6-A6F8AB02A9A3}">
      <dgm:prSet/>
      <dgm:spPr/>
      <dgm:t>
        <a:bodyPr/>
        <a:lstStyle/>
        <a:p>
          <a:endParaRPr lang="en-US"/>
        </a:p>
      </dgm:t>
    </dgm:pt>
    <dgm:pt modelId="{5248D3F8-424E-4FCA-9FA6-698590CBE4CA}" type="sibTrans" cxnId="{B0A59E0A-CC53-43B6-95A6-A6F8AB02A9A3}">
      <dgm:prSet/>
      <dgm:spPr/>
      <dgm:t>
        <a:bodyPr/>
        <a:lstStyle/>
        <a:p>
          <a:endParaRPr lang="en-US"/>
        </a:p>
      </dgm:t>
    </dgm:pt>
    <dgm:pt modelId="{5F7C822E-4F39-4C6E-B266-25F1CBCE5BAA}">
      <dgm:prSet custT="1"/>
      <dgm:spPr/>
      <dgm:t>
        <a:bodyPr/>
        <a:lstStyle/>
        <a:p>
          <a:r>
            <a:rPr lang="en-GB" sz="1600" dirty="0"/>
            <a:t>Source code text can be cut and pasted with text editor and serial terminal.</a:t>
          </a:r>
          <a:endParaRPr lang="en-US" sz="1600" dirty="0"/>
        </a:p>
      </dgm:t>
    </dgm:pt>
    <dgm:pt modelId="{B7C79E2B-4550-4312-A8AC-D2A551C4C19E}" type="parTrans" cxnId="{76026BF9-01A2-4FA4-A34B-AEFDB1BF4373}">
      <dgm:prSet/>
      <dgm:spPr/>
      <dgm:t>
        <a:bodyPr/>
        <a:lstStyle/>
        <a:p>
          <a:endParaRPr lang="en-US"/>
        </a:p>
      </dgm:t>
    </dgm:pt>
    <dgm:pt modelId="{16C9C7AE-9E39-4321-AC6A-AEC7CAC0A1D7}" type="sibTrans" cxnId="{76026BF9-01A2-4FA4-A34B-AEFDB1BF4373}">
      <dgm:prSet/>
      <dgm:spPr/>
      <dgm:t>
        <a:bodyPr/>
        <a:lstStyle/>
        <a:p>
          <a:endParaRPr lang="en-US"/>
        </a:p>
      </dgm:t>
    </dgm:pt>
    <dgm:pt modelId="{10A08596-A598-465A-A67F-EE7A4F6DB082}">
      <dgm:prSet custT="1"/>
      <dgm:spPr/>
      <dgm:t>
        <a:bodyPr/>
        <a:lstStyle/>
        <a:p>
          <a:r>
            <a:rPr lang="en-GB" sz="1600" dirty="0"/>
            <a:t>MINT is ideal for r microcontrollers and microprocessors lacking in ROM and RAM. </a:t>
          </a:r>
          <a:endParaRPr lang="en-US" sz="1600" dirty="0"/>
        </a:p>
      </dgm:t>
    </dgm:pt>
    <dgm:pt modelId="{27B420C2-DAE6-4998-8352-94A2683C6C81}" type="parTrans" cxnId="{AE934247-B104-46E6-AA91-57153DF2CDD1}">
      <dgm:prSet/>
      <dgm:spPr/>
      <dgm:t>
        <a:bodyPr/>
        <a:lstStyle/>
        <a:p>
          <a:endParaRPr lang="en-US"/>
        </a:p>
      </dgm:t>
    </dgm:pt>
    <dgm:pt modelId="{A6C712A8-A990-40CA-BA3E-5EC8358A952B}" type="sibTrans" cxnId="{AE934247-B104-46E6-AA91-57153DF2CDD1}">
      <dgm:prSet/>
      <dgm:spPr/>
      <dgm:t>
        <a:bodyPr/>
        <a:lstStyle/>
        <a:p>
          <a:endParaRPr lang="en-US"/>
        </a:p>
      </dgm:t>
    </dgm:pt>
    <dgm:pt modelId="{7365FD77-C4EE-42A8-8EC8-3C81EE6F30F0}">
      <dgm:prSet/>
      <dgm:spPr/>
      <dgm:t>
        <a:bodyPr/>
        <a:lstStyle/>
        <a:p>
          <a:r>
            <a:rPr lang="en-GB" dirty="0"/>
            <a:t>The  MINT  interpreter occupies typically less than 2k bytes (on Z80).</a:t>
          </a:r>
          <a:endParaRPr lang="en-US" dirty="0"/>
        </a:p>
      </dgm:t>
    </dgm:pt>
    <dgm:pt modelId="{9FBAF34A-9A53-4885-9B96-C25047106B47}" type="parTrans" cxnId="{C9039278-6EDC-4FB3-AAE4-9831A95654B5}">
      <dgm:prSet/>
      <dgm:spPr/>
      <dgm:t>
        <a:bodyPr/>
        <a:lstStyle/>
        <a:p>
          <a:endParaRPr lang="en-US"/>
        </a:p>
      </dgm:t>
    </dgm:pt>
    <dgm:pt modelId="{379DA083-3E47-485C-96BA-C0641ABC418B}" type="sibTrans" cxnId="{C9039278-6EDC-4FB3-AAE4-9831A95654B5}">
      <dgm:prSet/>
      <dgm:spPr/>
      <dgm:t>
        <a:bodyPr/>
        <a:lstStyle/>
        <a:p>
          <a:endParaRPr lang="en-US"/>
        </a:p>
      </dgm:t>
    </dgm:pt>
    <dgm:pt modelId="{0FD90A0B-40EF-4478-803B-106466CF0700}" type="pres">
      <dgm:prSet presAssocID="{94AA0346-FEEB-4334-B946-72D8A4BF5A99}" presName="Name0" presStyleCnt="0">
        <dgm:presLayoutVars>
          <dgm:dir/>
          <dgm:resizeHandles val="exact"/>
        </dgm:presLayoutVars>
      </dgm:prSet>
      <dgm:spPr/>
    </dgm:pt>
    <dgm:pt modelId="{7E01915E-3C46-4C9D-B5B8-573CDBDAF927}" type="pres">
      <dgm:prSet presAssocID="{FE7D575A-9C55-49B9-8A4B-5857AD5D7F4A}" presName="node" presStyleLbl="node1" presStyleIdx="0" presStyleCnt="11" custScaleX="119564">
        <dgm:presLayoutVars>
          <dgm:bulletEnabled val="1"/>
        </dgm:presLayoutVars>
      </dgm:prSet>
      <dgm:spPr/>
    </dgm:pt>
    <dgm:pt modelId="{CC8360B2-2A7A-4FE7-AD12-87A0003A1C2D}" type="pres">
      <dgm:prSet presAssocID="{07EA45AA-AAFC-48E0-B017-D452446EEF5B}" presName="sibTrans" presStyleLbl="sibTrans1D1" presStyleIdx="0" presStyleCnt="10"/>
      <dgm:spPr/>
    </dgm:pt>
    <dgm:pt modelId="{B3083BFF-3809-4802-A8A9-BD1E617D569A}" type="pres">
      <dgm:prSet presAssocID="{07EA45AA-AAFC-48E0-B017-D452446EEF5B}" presName="connectorText" presStyleLbl="sibTrans1D1" presStyleIdx="0" presStyleCnt="10"/>
      <dgm:spPr/>
    </dgm:pt>
    <dgm:pt modelId="{E0D36E2D-22F1-4CD6-A5AA-C56AA8AC8CC4}" type="pres">
      <dgm:prSet presAssocID="{E84D9C8A-B464-4540-9796-DF8582FEE6FC}" presName="node" presStyleLbl="node1" presStyleIdx="1" presStyleCnt="11" custScaleX="114910">
        <dgm:presLayoutVars>
          <dgm:bulletEnabled val="1"/>
        </dgm:presLayoutVars>
      </dgm:prSet>
      <dgm:spPr/>
    </dgm:pt>
    <dgm:pt modelId="{04F1A44C-BB2C-4FCA-A6CB-9675A4F15018}" type="pres">
      <dgm:prSet presAssocID="{B67B292B-C7E4-4957-9F0D-CDF0871A999A}" presName="sibTrans" presStyleLbl="sibTrans1D1" presStyleIdx="1" presStyleCnt="10"/>
      <dgm:spPr/>
    </dgm:pt>
    <dgm:pt modelId="{40BB734A-AAA8-4880-9B9B-68455FD43E05}" type="pres">
      <dgm:prSet presAssocID="{B67B292B-C7E4-4957-9F0D-CDF0871A999A}" presName="connectorText" presStyleLbl="sibTrans1D1" presStyleIdx="1" presStyleCnt="10"/>
      <dgm:spPr/>
    </dgm:pt>
    <dgm:pt modelId="{D1CFECC1-C74A-46E8-9DE4-EC45EE9E98F9}" type="pres">
      <dgm:prSet presAssocID="{888EE38E-6648-4C2E-ABFC-86A0AF64D1F2}" presName="node" presStyleLbl="node1" presStyleIdx="2" presStyleCnt="11" custScaleX="115772">
        <dgm:presLayoutVars>
          <dgm:bulletEnabled val="1"/>
        </dgm:presLayoutVars>
      </dgm:prSet>
      <dgm:spPr/>
    </dgm:pt>
    <dgm:pt modelId="{1D5E0D6B-8F45-4B49-9276-5C288CA60204}" type="pres">
      <dgm:prSet presAssocID="{A532AC15-E577-4DF4-A2B3-168E14F803F9}" presName="sibTrans" presStyleLbl="sibTrans1D1" presStyleIdx="2" presStyleCnt="10"/>
      <dgm:spPr/>
    </dgm:pt>
    <dgm:pt modelId="{66FB6AB9-E577-4131-BCC0-55A5EEC22CE8}" type="pres">
      <dgm:prSet presAssocID="{A532AC15-E577-4DF4-A2B3-168E14F803F9}" presName="connectorText" presStyleLbl="sibTrans1D1" presStyleIdx="2" presStyleCnt="10"/>
      <dgm:spPr/>
    </dgm:pt>
    <dgm:pt modelId="{07BEB754-0709-4D37-9F50-E004890CE15F}" type="pres">
      <dgm:prSet presAssocID="{9937C331-B42B-4500-B9C9-856112037C28}" presName="node" presStyleLbl="node1" presStyleIdx="3" presStyleCnt="11" custScaleX="113403">
        <dgm:presLayoutVars>
          <dgm:bulletEnabled val="1"/>
        </dgm:presLayoutVars>
      </dgm:prSet>
      <dgm:spPr/>
    </dgm:pt>
    <dgm:pt modelId="{29ABE210-EB37-4001-94D8-CF711B820E6A}" type="pres">
      <dgm:prSet presAssocID="{F942547A-2E2D-4065-BCD1-34F21839D79A}" presName="sibTrans" presStyleLbl="sibTrans1D1" presStyleIdx="3" presStyleCnt="10"/>
      <dgm:spPr/>
    </dgm:pt>
    <dgm:pt modelId="{94F7BCD8-7D0D-4D90-802F-3CBC327F4E43}" type="pres">
      <dgm:prSet presAssocID="{F942547A-2E2D-4065-BCD1-34F21839D79A}" presName="connectorText" presStyleLbl="sibTrans1D1" presStyleIdx="3" presStyleCnt="10"/>
      <dgm:spPr/>
    </dgm:pt>
    <dgm:pt modelId="{9F8FD21F-0D34-4363-B737-AE8D2C752429}" type="pres">
      <dgm:prSet presAssocID="{AFDB3328-15F5-4330-B6C7-E53C2DA21471}" presName="node" presStyleLbl="node1" presStyleIdx="4" presStyleCnt="11" custScaleX="120177">
        <dgm:presLayoutVars>
          <dgm:bulletEnabled val="1"/>
        </dgm:presLayoutVars>
      </dgm:prSet>
      <dgm:spPr/>
    </dgm:pt>
    <dgm:pt modelId="{930E328A-3949-4A8E-856B-A236EDF4B0EA}" type="pres">
      <dgm:prSet presAssocID="{25A57C6A-F874-4DB3-A3BD-7A52B4C19CC7}" presName="sibTrans" presStyleLbl="sibTrans1D1" presStyleIdx="4" presStyleCnt="10"/>
      <dgm:spPr/>
    </dgm:pt>
    <dgm:pt modelId="{D8D2FFF9-8114-4DBD-B1CC-F1BB0160EB3B}" type="pres">
      <dgm:prSet presAssocID="{25A57C6A-F874-4DB3-A3BD-7A52B4C19CC7}" presName="connectorText" presStyleLbl="sibTrans1D1" presStyleIdx="4" presStyleCnt="10"/>
      <dgm:spPr/>
    </dgm:pt>
    <dgm:pt modelId="{A82886D6-D66A-4CB2-A34E-702A80D3D2C5}" type="pres">
      <dgm:prSet presAssocID="{BEC06DD4-2E4F-4AC4-82B6-B501542BAFAA}" presName="node" presStyleLbl="node1" presStyleIdx="5" presStyleCnt="11" custScaleX="113842">
        <dgm:presLayoutVars>
          <dgm:bulletEnabled val="1"/>
        </dgm:presLayoutVars>
      </dgm:prSet>
      <dgm:spPr/>
    </dgm:pt>
    <dgm:pt modelId="{5614D49E-44CD-4600-A881-D633A06E3078}" type="pres">
      <dgm:prSet presAssocID="{E4AB4A6E-0846-49FD-9447-B9061A9FE39F}" presName="sibTrans" presStyleLbl="sibTrans1D1" presStyleIdx="5" presStyleCnt="10"/>
      <dgm:spPr/>
    </dgm:pt>
    <dgm:pt modelId="{32559E7C-D2EB-4C56-A4F0-D5DDE881E316}" type="pres">
      <dgm:prSet presAssocID="{E4AB4A6E-0846-49FD-9447-B9061A9FE39F}" presName="connectorText" presStyleLbl="sibTrans1D1" presStyleIdx="5" presStyleCnt="10"/>
      <dgm:spPr/>
    </dgm:pt>
    <dgm:pt modelId="{2D07B95B-54E9-4967-AD80-FA4464130C0A}" type="pres">
      <dgm:prSet presAssocID="{4F122631-101D-4656-BB5A-CF1AC97A230E}" presName="node" presStyleLbl="node1" presStyleIdx="6" presStyleCnt="11" custScaleX="113925">
        <dgm:presLayoutVars>
          <dgm:bulletEnabled val="1"/>
        </dgm:presLayoutVars>
      </dgm:prSet>
      <dgm:spPr/>
    </dgm:pt>
    <dgm:pt modelId="{D4BC6BB6-CAC9-4820-8E05-1959E1E4A7E4}" type="pres">
      <dgm:prSet presAssocID="{BA927470-2C56-412C-ADE2-D7C67F8840FE}" presName="sibTrans" presStyleLbl="sibTrans1D1" presStyleIdx="6" presStyleCnt="10"/>
      <dgm:spPr/>
    </dgm:pt>
    <dgm:pt modelId="{A1FAEE5A-6433-4D32-BD06-1AD471162777}" type="pres">
      <dgm:prSet presAssocID="{BA927470-2C56-412C-ADE2-D7C67F8840FE}" presName="connectorText" presStyleLbl="sibTrans1D1" presStyleIdx="6" presStyleCnt="10"/>
      <dgm:spPr/>
    </dgm:pt>
    <dgm:pt modelId="{E837595A-3195-4900-A63E-569B4EF7B799}" type="pres">
      <dgm:prSet presAssocID="{CC98E501-66F4-45F5-B1B2-8D4E35803F3E}" presName="node" presStyleLbl="node1" presStyleIdx="7" presStyleCnt="11" custScaleX="114798">
        <dgm:presLayoutVars>
          <dgm:bulletEnabled val="1"/>
        </dgm:presLayoutVars>
      </dgm:prSet>
      <dgm:spPr/>
    </dgm:pt>
    <dgm:pt modelId="{32548275-FC89-4367-B18D-8876372B36A8}" type="pres">
      <dgm:prSet presAssocID="{5248D3F8-424E-4FCA-9FA6-698590CBE4CA}" presName="sibTrans" presStyleLbl="sibTrans1D1" presStyleIdx="7" presStyleCnt="10"/>
      <dgm:spPr/>
    </dgm:pt>
    <dgm:pt modelId="{DADAB2A6-EB5C-4DBF-86D7-1B2A7D1733D9}" type="pres">
      <dgm:prSet presAssocID="{5248D3F8-424E-4FCA-9FA6-698590CBE4CA}" presName="connectorText" presStyleLbl="sibTrans1D1" presStyleIdx="7" presStyleCnt="10"/>
      <dgm:spPr/>
    </dgm:pt>
    <dgm:pt modelId="{2D1732C2-82A5-4390-9EBE-8C9A056725B6}" type="pres">
      <dgm:prSet presAssocID="{5F7C822E-4F39-4C6E-B266-25F1CBCE5BAA}" presName="node" presStyleLbl="node1" presStyleIdx="8" presStyleCnt="11" custScaleX="119124">
        <dgm:presLayoutVars>
          <dgm:bulletEnabled val="1"/>
        </dgm:presLayoutVars>
      </dgm:prSet>
      <dgm:spPr/>
    </dgm:pt>
    <dgm:pt modelId="{F9CD6DDB-C827-4845-ADA8-FD3DEFF7DCFB}" type="pres">
      <dgm:prSet presAssocID="{16C9C7AE-9E39-4321-AC6A-AEC7CAC0A1D7}" presName="sibTrans" presStyleLbl="sibTrans1D1" presStyleIdx="8" presStyleCnt="10"/>
      <dgm:spPr/>
    </dgm:pt>
    <dgm:pt modelId="{AEE654A9-3985-4844-87F4-F650876E3AFA}" type="pres">
      <dgm:prSet presAssocID="{16C9C7AE-9E39-4321-AC6A-AEC7CAC0A1D7}" presName="connectorText" presStyleLbl="sibTrans1D1" presStyleIdx="8" presStyleCnt="10"/>
      <dgm:spPr/>
    </dgm:pt>
    <dgm:pt modelId="{077E587E-8BB8-44CF-A92C-7964D2C4B3E9}" type="pres">
      <dgm:prSet presAssocID="{10A08596-A598-465A-A67F-EE7A4F6DB082}" presName="node" presStyleLbl="node1" presStyleIdx="9" presStyleCnt="11" custScaleX="112564">
        <dgm:presLayoutVars>
          <dgm:bulletEnabled val="1"/>
        </dgm:presLayoutVars>
      </dgm:prSet>
      <dgm:spPr/>
    </dgm:pt>
    <dgm:pt modelId="{ADA0489F-DD43-4E49-9F46-A1BBBD7240B2}" type="pres">
      <dgm:prSet presAssocID="{A6C712A8-A990-40CA-BA3E-5EC8358A952B}" presName="sibTrans" presStyleLbl="sibTrans1D1" presStyleIdx="9" presStyleCnt="10"/>
      <dgm:spPr/>
    </dgm:pt>
    <dgm:pt modelId="{23564C25-BEE2-4FAF-A6CB-8005B270E7EF}" type="pres">
      <dgm:prSet presAssocID="{A6C712A8-A990-40CA-BA3E-5EC8358A952B}" presName="connectorText" presStyleLbl="sibTrans1D1" presStyleIdx="9" presStyleCnt="10"/>
      <dgm:spPr/>
    </dgm:pt>
    <dgm:pt modelId="{E3FE5B28-D73F-4120-939D-5F0B8F5F22E5}" type="pres">
      <dgm:prSet presAssocID="{7365FD77-C4EE-42A8-8EC8-3C81EE6F30F0}" presName="node" presStyleLbl="node1" presStyleIdx="10" presStyleCnt="11" custScaleX="117251">
        <dgm:presLayoutVars>
          <dgm:bulletEnabled val="1"/>
        </dgm:presLayoutVars>
      </dgm:prSet>
      <dgm:spPr/>
    </dgm:pt>
  </dgm:ptLst>
  <dgm:cxnLst>
    <dgm:cxn modelId="{9BC6EE03-D34B-42ED-97B9-378D82F4B23B}" type="presOf" srcId="{10A08596-A598-465A-A67F-EE7A4F6DB082}" destId="{077E587E-8BB8-44CF-A92C-7964D2C4B3E9}" srcOrd="0" destOrd="0" presId="urn:microsoft.com/office/officeart/2016/7/layout/RepeatingBendingProcessNew"/>
    <dgm:cxn modelId="{B0A59E0A-CC53-43B6-95A6-A6F8AB02A9A3}" srcId="{94AA0346-FEEB-4334-B946-72D8A4BF5A99}" destId="{CC98E501-66F4-45F5-B1B2-8D4E35803F3E}" srcOrd="7" destOrd="0" parTransId="{855B30AF-1269-4662-B59F-88B2E6E99959}" sibTransId="{5248D3F8-424E-4FCA-9FA6-698590CBE4CA}"/>
    <dgm:cxn modelId="{0B76520B-284F-4023-9468-79F00C2F204D}" type="presOf" srcId="{5248D3F8-424E-4FCA-9FA6-698590CBE4CA}" destId="{DADAB2A6-EB5C-4DBF-86D7-1B2A7D1733D9}" srcOrd="1" destOrd="0" presId="urn:microsoft.com/office/officeart/2016/7/layout/RepeatingBendingProcessNew"/>
    <dgm:cxn modelId="{C5B49F22-EE68-498D-B630-6ED931938278}" type="presOf" srcId="{B67B292B-C7E4-4957-9F0D-CDF0871A999A}" destId="{40BB734A-AAA8-4880-9B9B-68455FD43E05}" srcOrd="1" destOrd="0" presId="urn:microsoft.com/office/officeart/2016/7/layout/RepeatingBendingProcessNew"/>
    <dgm:cxn modelId="{70DBE223-B82C-4FB3-9641-91C09C057FA0}" type="presOf" srcId="{BEC06DD4-2E4F-4AC4-82B6-B501542BAFAA}" destId="{A82886D6-D66A-4CB2-A34E-702A80D3D2C5}" srcOrd="0" destOrd="0" presId="urn:microsoft.com/office/officeart/2016/7/layout/RepeatingBendingProcessNew"/>
    <dgm:cxn modelId="{0DA41633-87DC-4203-B20A-450A46BECBDA}" type="presOf" srcId="{7365FD77-C4EE-42A8-8EC8-3C81EE6F30F0}" destId="{E3FE5B28-D73F-4120-939D-5F0B8F5F22E5}" srcOrd="0" destOrd="0" presId="urn:microsoft.com/office/officeart/2016/7/layout/RepeatingBendingProcessNew"/>
    <dgm:cxn modelId="{D0B53139-C4C8-461E-A2F5-A62DC27A1EC9}" type="presOf" srcId="{F942547A-2E2D-4065-BCD1-34F21839D79A}" destId="{29ABE210-EB37-4001-94D8-CF711B820E6A}" srcOrd="0" destOrd="0" presId="urn:microsoft.com/office/officeart/2016/7/layout/RepeatingBendingProcessNew"/>
    <dgm:cxn modelId="{77E2D539-8ED4-4D4C-8808-51E3316FA8EE}" type="presOf" srcId="{25A57C6A-F874-4DB3-A3BD-7A52B4C19CC7}" destId="{D8D2FFF9-8114-4DBD-B1CC-F1BB0160EB3B}" srcOrd="1" destOrd="0" presId="urn:microsoft.com/office/officeart/2016/7/layout/RepeatingBendingProcessNew"/>
    <dgm:cxn modelId="{2EEB1E3B-A803-43A7-85DD-95D9E3A7271C}" srcId="{94AA0346-FEEB-4334-B946-72D8A4BF5A99}" destId="{9937C331-B42B-4500-B9C9-856112037C28}" srcOrd="3" destOrd="0" parTransId="{E354C066-A3EB-49C7-95A9-6FD2E858BECD}" sibTransId="{F942547A-2E2D-4065-BCD1-34F21839D79A}"/>
    <dgm:cxn modelId="{5E587F60-9437-41D2-9975-3174EAC7534B}" type="presOf" srcId="{A6C712A8-A990-40CA-BA3E-5EC8358A952B}" destId="{23564C25-BEE2-4FAF-A6CB-8005B270E7EF}" srcOrd="1" destOrd="0" presId="urn:microsoft.com/office/officeart/2016/7/layout/RepeatingBendingProcessNew"/>
    <dgm:cxn modelId="{AE934247-B104-46E6-AA91-57153DF2CDD1}" srcId="{94AA0346-FEEB-4334-B946-72D8A4BF5A99}" destId="{10A08596-A598-465A-A67F-EE7A4F6DB082}" srcOrd="9" destOrd="0" parTransId="{27B420C2-DAE6-4998-8352-94A2683C6C81}" sibTransId="{A6C712A8-A990-40CA-BA3E-5EC8358A952B}"/>
    <dgm:cxn modelId="{64FEA44A-62AB-4B0E-87B9-F5E6A67C0DB8}" srcId="{94AA0346-FEEB-4334-B946-72D8A4BF5A99}" destId="{AFDB3328-15F5-4330-B6C7-E53C2DA21471}" srcOrd="4" destOrd="0" parTransId="{866E1747-37DF-47DF-8718-4AF054EC8C1F}" sibTransId="{25A57C6A-F874-4DB3-A3BD-7A52B4C19CC7}"/>
    <dgm:cxn modelId="{ED6E296D-BF91-4F75-89B1-B424C1A3F87A}" type="presOf" srcId="{A6C712A8-A990-40CA-BA3E-5EC8358A952B}" destId="{ADA0489F-DD43-4E49-9F46-A1BBBD7240B2}" srcOrd="0" destOrd="0" presId="urn:microsoft.com/office/officeart/2016/7/layout/RepeatingBendingProcessNew"/>
    <dgm:cxn modelId="{DCFEF56D-BA3C-4902-8057-55F7478E78CD}" type="presOf" srcId="{07EA45AA-AAFC-48E0-B017-D452446EEF5B}" destId="{CC8360B2-2A7A-4FE7-AD12-87A0003A1C2D}" srcOrd="0" destOrd="0" presId="urn:microsoft.com/office/officeart/2016/7/layout/RepeatingBendingProcessNew"/>
    <dgm:cxn modelId="{0051636E-A577-4BD6-864D-87F8F0CC4DA6}" type="presOf" srcId="{AFDB3328-15F5-4330-B6C7-E53C2DA21471}" destId="{9F8FD21F-0D34-4363-B737-AE8D2C752429}" srcOrd="0" destOrd="0" presId="urn:microsoft.com/office/officeart/2016/7/layout/RepeatingBendingProcessNew"/>
    <dgm:cxn modelId="{659F1152-E012-44C2-A217-F829D9A6AC08}" type="presOf" srcId="{E4AB4A6E-0846-49FD-9447-B9061A9FE39F}" destId="{5614D49E-44CD-4600-A881-D633A06E3078}" srcOrd="0" destOrd="0" presId="urn:microsoft.com/office/officeart/2016/7/layout/RepeatingBendingProcessNew"/>
    <dgm:cxn modelId="{F0B46B52-C053-4C21-BF5C-16BB60EA6D46}" type="presOf" srcId="{94AA0346-FEEB-4334-B946-72D8A4BF5A99}" destId="{0FD90A0B-40EF-4478-803B-106466CF0700}" srcOrd="0" destOrd="0" presId="urn:microsoft.com/office/officeart/2016/7/layout/RepeatingBendingProcessNew"/>
    <dgm:cxn modelId="{2C08B152-0D58-4E99-8F60-0FA7FE940187}" type="presOf" srcId="{16C9C7AE-9E39-4321-AC6A-AEC7CAC0A1D7}" destId="{AEE654A9-3985-4844-87F4-F650876E3AFA}" srcOrd="1" destOrd="0" presId="urn:microsoft.com/office/officeart/2016/7/layout/RepeatingBendingProcessNew"/>
    <dgm:cxn modelId="{DD8DF553-BEBD-4F37-8956-31F8677E7664}" type="presOf" srcId="{5248D3F8-424E-4FCA-9FA6-698590CBE4CA}" destId="{32548275-FC89-4367-B18D-8876372B36A8}" srcOrd="0" destOrd="0" presId="urn:microsoft.com/office/officeart/2016/7/layout/RepeatingBendingProcessNew"/>
    <dgm:cxn modelId="{EF748974-6343-4669-A512-04A3CB09F1A0}" type="presOf" srcId="{BA927470-2C56-412C-ADE2-D7C67F8840FE}" destId="{D4BC6BB6-CAC9-4820-8E05-1959E1E4A7E4}" srcOrd="0" destOrd="0" presId="urn:microsoft.com/office/officeart/2016/7/layout/RepeatingBendingProcessNew"/>
    <dgm:cxn modelId="{3083BB55-3700-4545-BA4F-500E5471884E}" type="presOf" srcId="{CC98E501-66F4-45F5-B1B2-8D4E35803F3E}" destId="{E837595A-3195-4900-A63E-569B4EF7B799}" srcOrd="0" destOrd="0" presId="urn:microsoft.com/office/officeart/2016/7/layout/RepeatingBendingProcessNew"/>
    <dgm:cxn modelId="{C9039278-6EDC-4FB3-AAE4-9831A95654B5}" srcId="{94AA0346-FEEB-4334-B946-72D8A4BF5A99}" destId="{7365FD77-C4EE-42A8-8EC8-3C81EE6F30F0}" srcOrd="10" destOrd="0" parTransId="{9FBAF34A-9A53-4885-9B96-C25047106B47}" sibTransId="{379DA083-3E47-485C-96BA-C0641ABC418B}"/>
    <dgm:cxn modelId="{72B65D80-A81E-468B-8B5D-C7DA0FCC8655}" type="presOf" srcId="{25A57C6A-F874-4DB3-A3BD-7A52B4C19CC7}" destId="{930E328A-3949-4A8E-856B-A236EDF4B0EA}" srcOrd="0" destOrd="0" presId="urn:microsoft.com/office/officeart/2016/7/layout/RepeatingBendingProcessNew"/>
    <dgm:cxn modelId="{F8907A81-ECFF-44C3-ADF7-0C3797F38DBE}" type="presOf" srcId="{4F122631-101D-4656-BB5A-CF1AC97A230E}" destId="{2D07B95B-54E9-4967-AD80-FA4464130C0A}" srcOrd="0" destOrd="0" presId="urn:microsoft.com/office/officeart/2016/7/layout/RepeatingBendingProcessNew"/>
    <dgm:cxn modelId="{F1AECC8F-8539-4037-86AA-5D62EE08E371}" type="presOf" srcId="{F942547A-2E2D-4065-BCD1-34F21839D79A}" destId="{94F7BCD8-7D0D-4D90-802F-3CBC327F4E43}" srcOrd="1" destOrd="0" presId="urn:microsoft.com/office/officeart/2016/7/layout/RepeatingBendingProcessNew"/>
    <dgm:cxn modelId="{E937249A-234C-431C-B35E-6983511B7DAB}" srcId="{94AA0346-FEEB-4334-B946-72D8A4BF5A99}" destId="{E84D9C8A-B464-4540-9796-DF8582FEE6FC}" srcOrd="1" destOrd="0" parTransId="{918EADBF-0965-4002-95AD-BCC1CEAFD343}" sibTransId="{B67B292B-C7E4-4957-9F0D-CDF0871A999A}"/>
    <dgm:cxn modelId="{5E1F589B-6113-4E4B-8D7B-5CC724177F13}" type="presOf" srcId="{E4AB4A6E-0846-49FD-9447-B9061A9FE39F}" destId="{32559E7C-D2EB-4C56-A4F0-D5DDE881E316}" srcOrd="1" destOrd="0" presId="urn:microsoft.com/office/officeart/2016/7/layout/RepeatingBendingProcessNew"/>
    <dgm:cxn modelId="{0E4B26A1-5A2D-40A1-BB3E-1BEEFE319EED}" srcId="{94AA0346-FEEB-4334-B946-72D8A4BF5A99}" destId="{FE7D575A-9C55-49B9-8A4B-5857AD5D7F4A}" srcOrd="0" destOrd="0" parTransId="{AF8D818B-0952-4287-A44A-EBF78C0622D4}" sibTransId="{07EA45AA-AAFC-48E0-B017-D452446EEF5B}"/>
    <dgm:cxn modelId="{A3A9FEA2-FA0F-45F4-9738-FAE866A83D4E}" type="presOf" srcId="{07EA45AA-AAFC-48E0-B017-D452446EEF5B}" destId="{B3083BFF-3809-4802-A8A9-BD1E617D569A}" srcOrd="1" destOrd="0" presId="urn:microsoft.com/office/officeart/2016/7/layout/RepeatingBendingProcessNew"/>
    <dgm:cxn modelId="{A59E29A3-27B9-471F-A52C-9A1B5DC1BCB7}" srcId="{94AA0346-FEEB-4334-B946-72D8A4BF5A99}" destId="{888EE38E-6648-4C2E-ABFC-86A0AF64D1F2}" srcOrd="2" destOrd="0" parTransId="{5CE86914-993D-4D4B-BFB8-C4ADD48C35C1}" sibTransId="{A532AC15-E577-4DF4-A2B3-168E14F803F9}"/>
    <dgm:cxn modelId="{74EF7AA6-2BB8-444E-837E-888CED9CB422}" srcId="{94AA0346-FEEB-4334-B946-72D8A4BF5A99}" destId="{4F122631-101D-4656-BB5A-CF1AC97A230E}" srcOrd="6" destOrd="0" parTransId="{DA2EF7D7-AE0A-45C5-AA4B-C41B14E01C00}" sibTransId="{BA927470-2C56-412C-ADE2-D7C67F8840FE}"/>
    <dgm:cxn modelId="{712143AB-1C16-4806-9F07-A3597C99795C}" type="presOf" srcId="{B67B292B-C7E4-4957-9F0D-CDF0871A999A}" destId="{04F1A44C-BB2C-4FCA-A6CB-9675A4F15018}" srcOrd="0" destOrd="0" presId="urn:microsoft.com/office/officeart/2016/7/layout/RepeatingBendingProcessNew"/>
    <dgm:cxn modelId="{B3B2A9B0-3F63-4E35-B080-F0CD6D00F5E6}" type="presOf" srcId="{A532AC15-E577-4DF4-A2B3-168E14F803F9}" destId="{66FB6AB9-E577-4131-BCC0-55A5EEC22CE8}" srcOrd="1" destOrd="0" presId="urn:microsoft.com/office/officeart/2016/7/layout/RepeatingBendingProcessNew"/>
    <dgm:cxn modelId="{4FF8B5B9-78A7-4988-9492-C6270DACFA9D}" type="presOf" srcId="{5F7C822E-4F39-4C6E-B266-25F1CBCE5BAA}" destId="{2D1732C2-82A5-4390-9EBE-8C9A056725B6}" srcOrd="0" destOrd="0" presId="urn:microsoft.com/office/officeart/2016/7/layout/RepeatingBendingProcessNew"/>
    <dgm:cxn modelId="{3F809EC3-3F30-41E3-9B40-C770D797EB91}" srcId="{94AA0346-FEEB-4334-B946-72D8A4BF5A99}" destId="{BEC06DD4-2E4F-4AC4-82B6-B501542BAFAA}" srcOrd="5" destOrd="0" parTransId="{3F4220A6-5B50-488C-8D7C-AD02281DB2B0}" sibTransId="{E4AB4A6E-0846-49FD-9447-B9061A9FE39F}"/>
    <dgm:cxn modelId="{AC948ECC-1A51-4CD5-AB3F-70766AED8420}" type="presOf" srcId="{E84D9C8A-B464-4540-9796-DF8582FEE6FC}" destId="{E0D36E2D-22F1-4CD6-A5AA-C56AA8AC8CC4}" srcOrd="0" destOrd="0" presId="urn:microsoft.com/office/officeart/2016/7/layout/RepeatingBendingProcessNew"/>
    <dgm:cxn modelId="{14EFECD9-C74C-406A-B069-AFD88F13E59E}" type="presOf" srcId="{FE7D575A-9C55-49B9-8A4B-5857AD5D7F4A}" destId="{7E01915E-3C46-4C9D-B5B8-573CDBDAF927}" srcOrd="0" destOrd="0" presId="urn:microsoft.com/office/officeart/2016/7/layout/RepeatingBendingProcessNew"/>
    <dgm:cxn modelId="{08E3AEE2-BC4C-4DE3-8598-4F25B08410C8}" type="presOf" srcId="{888EE38E-6648-4C2E-ABFC-86A0AF64D1F2}" destId="{D1CFECC1-C74A-46E8-9DE4-EC45EE9E98F9}" srcOrd="0" destOrd="0" presId="urn:microsoft.com/office/officeart/2016/7/layout/RepeatingBendingProcessNew"/>
    <dgm:cxn modelId="{22D66DE8-08CC-42F0-9537-F23F9817C043}" type="presOf" srcId="{16C9C7AE-9E39-4321-AC6A-AEC7CAC0A1D7}" destId="{F9CD6DDB-C827-4845-ADA8-FD3DEFF7DCFB}" srcOrd="0" destOrd="0" presId="urn:microsoft.com/office/officeart/2016/7/layout/RepeatingBendingProcessNew"/>
    <dgm:cxn modelId="{57DDFFF1-5934-44AA-BE91-2F8DBF0E4BEB}" type="presOf" srcId="{A532AC15-E577-4DF4-A2B3-168E14F803F9}" destId="{1D5E0D6B-8F45-4B49-9276-5C288CA60204}" srcOrd="0" destOrd="0" presId="urn:microsoft.com/office/officeart/2016/7/layout/RepeatingBendingProcessNew"/>
    <dgm:cxn modelId="{903A75F5-9B3B-4036-85F1-77C8179342AF}" type="presOf" srcId="{BA927470-2C56-412C-ADE2-D7C67F8840FE}" destId="{A1FAEE5A-6433-4D32-BD06-1AD471162777}" srcOrd="1" destOrd="0" presId="urn:microsoft.com/office/officeart/2016/7/layout/RepeatingBendingProcessNew"/>
    <dgm:cxn modelId="{76026BF9-01A2-4FA4-A34B-AEFDB1BF4373}" srcId="{94AA0346-FEEB-4334-B946-72D8A4BF5A99}" destId="{5F7C822E-4F39-4C6E-B266-25F1CBCE5BAA}" srcOrd="8" destOrd="0" parTransId="{B7C79E2B-4550-4312-A8AC-D2A551C4C19E}" sibTransId="{16C9C7AE-9E39-4321-AC6A-AEC7CAC0A1D7}"/>
    <dgm:cxn modelId="{2E8E99FA-54D2-4BA6-A494-B93CFC3ABFB3}" type="presOf" srcId="{9937C331-B42B-4500-B9C9-856112037C28}" destId="{07BEB754-0709-4D37-9F50-E004890CE15F}" srcOrd="0" destOrd="0" presId="urn:microsoft.com/office/officeart/2016/7/layout/RepeatingBendingProcessNew"/>
    <dgm:cxn modelId="{4CA18239-9213-4905-9EE9-542EBD8DF06C}" type="presParOf" srcId="{0FD90A0B-40EF-4478-803B-106466CF0700}" destId="{7E01915E-3C46-4C9D-B5B8-573CDBDAF927}" srcOrd="0" destOrd="0" presId="urn:microsoft.com/office/officeart/2016/7/layout/RepeatingBendingProcessNew"/>
    <dgm:cxn modelId="{1F200BE9-D641-44F5-B620-DABCF142B876}" type="presParOf" srcId="{0FD90A0B-40EF-4478-803B-106466CF0700}" destId="{CC8360B2-2A7A-4FE7-AD12-87A0003A1C2D}" srcOrd="1" destOrd="0" presId="urn:microsoft.com/office/officeart/2016/7/layout/RepeatingBendingProcessNew"/>
    <dgm:cxn modelId="{C5C73B63-8971-4A6D-85E2-2D7FFBA26D1D}" type="presParOf" srcId="{CC8360B2-2A7A-4FE7-AD12-87A0003A1C2D}" destId="{B3083BFF-3809-4802-A8A9-BD1E617D569A}" srcOrd="0" destOrd="0" presId="urn:microsoft.com/office/officeart/2016/7/layout/RepeatingBendingProcessNew"/>
    <dgm:cxn modelId="{2A07B3FB-2DF5-47C1-900A-657689740358}" type="presParOf" srcId="{0FD90A0B-40EF-4478-803B-106466CF0700}" destId="{E0D36E2D-22F1-4CD6-A5AA-C56AA8AC8CC4}" srcOrd="2" destOrd="0" presId="urn:microsoft.com/office/officeart/2016/7/layout/RepeatingBendingProcessNew"/>
    <dgm:cxn modelId="{03CF2677-82CC-4238-8C23-C4FB1A1D88AA}" type="presParOf" srcId="{0FD90A0B-40EF-4478-803B-106466CF0700}" destId="{04F1A44C-BB2C-4FCA-A6CB-9675A4F15018}" srcOrd="3" destOrd="0" presId="urn:microsoft.com/office/officeart/2016/7/layout/RepeatingBendingProcessNew"/>
    <dgm:cxn modelId="{C8B2A6BC-32B6-4665-BA13-F8B62FF18A30}" type="presParOf" srcId="{04F1A44C-BB2C-4FCA-A6CB-9675A4F15018}" destId="{40BB734A-AAA8-4880-9B9B-68455FD43E05}" srcOrd="0" destOrd="0" presId="urn:microsoft.com/office/officeart/2016/7/layout/RepeatingBendingProcessNew"/>
    <dgm:cxn modelId="{6E965042-BF05-4383-888B-4206553F54B9}" type="presParOf" srcId="{0FD90A0B-40EF-4478-803B-106466CF0700}" destId="{D1CFECC1-C74A-46E8-9DE4-EC45EE9E98F9}" srcOrd="4" destOrd="0" presId="urn:microsoft.com/office/officeart/2016/7/layout/RepeatingBendingProcessNew"/>
    <dgm:cxn modelId="{233160E5-0A02-42C1-9D9A-BC224C9465BD}" type="presParOf" srcId="{0FD90A0B-40EF-4478-803B-106466CF0700}" destId="{1D5E0D6B-8F45-4B49-9276-5C288CA60204}" srcOrd="5" destOrd="0" presId="urn:microsoft.com/office/officeart/2016/7/layout/RepeatingBendingProcessNew"/>
    <dgm:cxn modelId="{913D6B79-FFE2-4B04-84F7-DD1861DB5C18}" type="presParOf" srcId="{1D5E0D6B-8F45-4B49-9276-5C288CA60204}" destId="{66FB6AB9-E577-4131-BCC0-55A5EEC22CE8}" srcOrd="0" destOrd="0" presId="urn:microsoft.com/office/officeart/2016/7/layout/RepeatingBendingProcessNew"/>
    <dgm:cxn modelId="{31B08EB4-D86B-4DFF-8BB1-02AE5690E5EF}" type="presParOf" srcId="{0FD90A0B-40EF-4478-803B-106466CF0700}" destId="{07BEB754-0709-4D37-9F50-E004890CE15F}" srcOrd="6" destOrd="0" presId="urn:microsoft.com/office/officeart/2016/7/layout/RepeatingBendingProcessNew"/>
    <dgm:cxn modelId="{BAEA00D7-0C33-4007-AF8C-E3FBC111C906}" type="presParOf" srcId="{0FD90A0B-40EF-4478-803B-106466CF0700}" destId="{29ABE210-EB37-4001-94D8-CF711B820E6A}" srcOrd="7" destOrd="0" presId="urn:microsoft.com/office/officeart/2016/7/layout/RepeatingBendingProcessNew"/>
    <dgm:cxn modelId="{32F4F014-690B-45D9-B028-E3FD5583DFD0}" type="presParOf" srcId="{29ABE210-EB37-4001-94D8-CF711B820E6A}" destId="{94F7BCD8-7D0D-4D90-802F-3CBC327F4E43}" srcOrd="0" destOrd="0" presId="urn:microsoft.com/office/officeart/2016/7/layout/RepeatingBendingProcessNew"/>
    <dgm:cxn modelId="{462FC203-F1EE-4E79-98A5-FB3FC00293EE}" type="presParOf" srcId="{0FD90A0B-40EF-4478-803B-106466CF0700}" destId="{9F8FD21F-0D34-4363-B737-AE8D2C752429}" srcOrd="8" destOrd="0" presId="urn:microsoft.com/office/officeart/2016/7/layout/RepeatingBendingProcessNew"/>
    <dgm:cxn modelId="{98D46EF4-AE5E-4076-B108-53206AB43B40}" type="presParOf" srcId="{0FD90A0B-40EF-4478-803B-106466CF0700}" destId="{930E328A-3949-4A8E-856B-A236EDF4B0EA}" srcOrd="9" destOrd="0" presId="urn:microsoft.com/office/officeart/2016/7/layout/RepeatingBendingProcessNew"/>
    <dgm:cxn modelId="{AD6E82FA-7949-4DAF-A9B9-96B50267086E}" type="presParOf" srcId="{930E328A-3949-4A8E-856B-A236EDF4B0EA}" destId="{D8D2FFF9-8114-4DBD-B1CC-F1BB0160EB3B}" srcOrd="0" destOrd="0" presId="urn:microsoft.com/office/officeart/2016/7/layout/RepeatingBendingProcessNew"/>
    <dgm:cxn modelId="{CE95E607-7BFE-4E45-83E4-DECFBEA3FECE}" type="presParOf" srcId="{0FD90A0B-40EF-4478-803B-106466CF0700}" destId="{A82886D6-D66A-4CB2-A34E-702A80D3D2C5}" srcOrd="10" destOrd="0" presId="urn:microsoft.com/office/officeart/2016/7/layout/RepeatingBendingProcessNew"/>
    <dgm:cxn modelId="{4078DC15-7597-4D76-A6F9-4D751B210427}" type="presParOf" srcId="{0FD90A0B-40EF-4478-803B-106466CF0700}" destId="{5614D49E-44CD-4600-A881-D633A06E3078}" srcOrd="11" destOrd="0" presId="urn:microsoft.com/office/officeart/2016/7/layout/RepeatingBendingProcessNew"/>
    <dgm:cxn modelId="{8E9F0F77-CF9B-4A2C-96C2-DED64BEFA249}" type="presParOf" srcId="{5614D49E-44CD-4600-A881-D633A06E3078}" destId="{32559E7C-D2EB-4C56-A4F0-D5DDE881E316}" srcOrd="0" destOrd="0" presId="urn:microsoft.com/office/officeart/2016/7/layout/RepeatingBendingProcessNew"/>
    <dgm:cxn modelId="{35847A1A-151F-4295-98FB-8CFD4DDD3E1B}" type="presParOf" srcId="{0FD90A0B-40EF-4478-803B-106466CF0700}" destId="{2D07B95B-54E9-4967-AD80-FA4464130C0A}" srcOrd="12" destOrd="0" presId="urn:microsoft.com/office/officeart/2016/7/layout/RepeatingBendingProcessNew"/>
    <dgm:cxn modelId="{E822289D-E4EF-4D0C-9E88-7BF402D98DD2}" type="presParOf" srcId="{0FD90A0B-40EF-4478-803B-106466CF0700}" destId="{D4BC6BB6-CAC9-4820-8E05-1959E1E4A7E4}" srcOrd="13" destOrd="0" presId="urn:microsoft.com/office/officeart/2016/7/layout/RepeatingBendingProcessNew"/>
    <dgm:cxn modelId="{AB5A02E3-FC01-4DFB-B8D9-16343E0518FE}" type="presParOf" srcId="{D4BC6BB6-CAC9-4820-8E05-1959E1E4A7E4}" destId="{A1FAEE5A-6433-4D32-BD06-1AD471162777}" srcOrd="0" destOrd="0" presId="urn:microsoft.com/office/officeart/2016/7/layout/RepeatingBendingProcessNew"/>
    <dgm:cxn modelId="{048D6B6A-0A88-4CEF-BA3B-7FE3EB21D309}" type="presParOf" srcId="{0FD90A0B-40EF-4478-803B-106466CF0700}" destId="{E837595A-3195-4900-A63E-569B4EF7B799}" srcOrd="14" destOrd="0" presId="urn:microsoft.com/office/officeart/2016/7/layout/RepeatingBendingProcessNew"/>
    <dgm:cxn modelId="{8B67F54C-9083-45F9-9F1A-19C6D0A224AD}" type="presParOf" srcId="{0FD90A0B-40EF-4478-803B-106466CF0700}" destId="{32548275-FC89-4367-B18D-8876372B36A8}" srcOrd="15" destOrd="0" presId="urn:microsoft.com/office/officeart/2016/7/layout/RepeatingBendingProcessNew"/>
    <dgm:cxn modelId="{1F596352-1405-4B8C-B0F7-626973CC524D}" type="presParOf" srcId="{32548275-FC89-4367-B18D-8876372B36A8}" destId="{DADAB2A6-EB5C-4DBF-86D7-1B2A7D1733D9}" srcOrd="0" destOrd="0" presId="urn:microsoft.com/office/officeart/2016/7/layout/RepeatingBendingProcessNew"/>
    <dgm:cxn modelId="{26B68156-09A3-4E80-BB57-45CFB21108E1}" type="presParOf" srcId="{0FD90A0B-40EF-4478-803B-106466CF0700}" destId="{2D1732C2-82A5-4390-9EBE-8C9A056725B6}" srcOrd="16" destOrd="0" presId="urn:microsoft.com/office/officeart/2016/7/layout/RepeatingBendingProcessNew"/>
    <dgm:cxn modelId="{909C0E02-FE6C-4D03-BA43-7B092704FFE9}" type="presParOf" srcId="{0FD90A0B-40EF-4478-803B-106466CF0700}" destId="{F9CD6DDB-C827-4845-ADA8-FD3DEFF7DCFB}" srcOrd="17" destOrd="0" presId="urn:microsoft.com/office/officeart/2016/7/layout/RepeatingBendingProcessNew"/>
    <dgm:cxn modelId="{942379B2-5900-4B0D-BC9B-54D73E723875}" type="presParOf" srcId="{F9CD6DDB-C827-4845-ADA8-FD3DEFF7DCFB}" destId="{AEE654A9-3985-4844-87F4-F650876E3AFA}" srcOrd="0" destOrd="0" presId="urn:microsoft.com/office/officeart/2016/7/layout/RepeatingBendingProcessNew"/>
    <dgm:cxn modelId="{3F966C23-D49C-46B7-ABD9-C7FA978B98A4}" type="presParOf" srcId="{0FD90A0B-40EF-4478-803B-106466CF0700}" destId="{077E587E-8BB8-44CF-A92C-7964D2C4B3E9}" srcOrd="18" destOrd="0" presId="urn:microsoft.com/office/officeart/2016/7/layout/RepeatingBendingProcessNew"/>
    <dgm:cxn modelId="{DB6194A2-DFB9-4E04-9D89-F2D7F947858A}" type="presParOf" srcId="{0FD90A0B-40EF-4478-803B-106466CF0700}" destId="{ADA0489F-DD43-4E49-9F46-A1BBBD7240B2}" srcOrd="19" destOrd="0" presId="urn:microsoft.com/office/officeart/2016/7/layout/RepeatingBendingProcessNew"/>
    <dgm:cxn modelId="{7887BBAB-B912-476F-8E08-EA8B2ABB0D34}" type="presParOf" srcId="{ADA0489F-DD43-4E49-9F46-A1BBBD7240B2}" destId="{23564C25-BEE2-4FAF-A6CB-8005B270E7EF}" srcOrd="0" destOrd="0" presId="urn:microsoft.com/office/officeart/2016/7/layout/RepeatingBendingProcessNew"/>
    <dgm:cxn modelId="{835323E5-8CBC-4CEE-B716-02EEABFF5C7F}" type="presParOf" srcId="{0FD90A0B-40EF-4478-803B-106466CF0700}" destId="{E3FE5B28-D73F-4120-939D-5F0B8F5F22E5}" srcOrd="20" destOrd="0" presId="urn:microsoft.com/office/officeart/2016/7/layout/RepeatingBendingProcessNew"/>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3A7BF29-4B05-40DE-908B-10C0D76B63F8}" type="doc">
      <dgm:prSet loTypeId="urn:microsoft.com/office/officeart/2016/7/layout/RepeatingBendingProcessNew" loCatId="process" qsTypeId="urn:microsoft.com/office/officeart/2005/8/quickstyle/simple1" qsCatId="simple" csTypeId="urn:microsoft.com/office/officeart/2005/8/colors/colorful2" csCatId="colorful"/>
      <dgm:spPr/>
      <dgm:t>
        <a:bodyPr/>
        <a:lstStyle/>
        <a:p>
          <a:endParaRPr lang="en-US"/>
        </a:p>
      </dgm:t>
    </dgm:pt>
    <dgm:pt modelId="{99BE391F-A50D-422D-A03A-8BA69A32F62A}">
      <dgm:prSet custT="1"/>
      <dgm:spPr/>
      <dgm:t>
        <a:bodyPr/>
        <a:lstStyle/>
        <a:p>
          <a:r>
            <a:rPr lang="en-GB" sz="1600" dirty="0"/>
            <a:t>The MINT virtual machine can be readily implemented on almost any CPU.</a:t>
          </a:r>
          <a:endParaRPr lang="en-US" sz="1600" dirty="0"/>
        </a:p>
      </dgm:t>
    </dgm:pt>
    <dgm:pt modelId="{B478F302-8074-4427-ADF2-75F09CEF6675}" type="parTrans" cxnId="{77190155-2CDC-4626-8B42-995AA196CCEA}">
      <dgm:prSet/>
      <dgm:spPr/>
      <dgm:t>
        <a:bodyPr/>
        <a:lstStyle/>
        <a:p>
          <a:endParaRPr lang="en-US" sz="1600"/>
        </a:p>
      </dgm:t>
    </dgm:pt>
    <dgm:pt modelId="{EFF22BC7-2FB5-4B95-90C2-9C9D6ADC3709}" type="sibTrans" cxnId="{77190155-2CDC-4626-8B42-995AA196CCEA}">
      <dgm:prSet custT="1"/>
      <dgm:spPr/>
      <dgm:t>
        <a:bodyPr/>
        <a:lstStyle/>
        <a:p>
          <a:endParaRPr lang="en-US" sz="1600"/>
        </a:p>
      </dgm:t>
    </dgm:pt>
    <dgm:pt modelId="{00A53535-188F-4290-8789-2CF09F5D5819}">
      <dgm:prSet custT="1"/>
      <dgm:spPr/>
      <dgm:t>
        <a:bodyPr/>
        <a:lstStyle/>
        <a:p>
          <a:r>
            <a:rPr lang="en-GB" sz="1600"/>
            <a:t>There are 31 operations which can be accessed using an 8-bit jump table.</a:t>
          </a:r>
          <a:endParaRPr lang="en-US" sz="1600"/>
        </a:p>
      </dgm:t>
    </dgm:pt>
    <dgm:pt modelId="{5CFCC072-FEA2-4370-87F4-CEBBC8A8FDC2}" type="parTrans" cxnId="{ADD63C3C-30BD-434B-83FF-3654B43F1178}">
      <dgm:prSet/>
      <dgm:spPr/>
      <dgm:t>
        <a:bodyPr/>
        <a:lstStyle/>
        <a:p>
          <a:endParaRPr lang="en-US" sz="1600"/>
        </a:p>
      </dgm:t>
    </dgm:pt>
    <dgm:pt modelId="{583B097D-D31E-42AA-AF14-2F248F0EE676}" type="sibTrans" cxnId="{ADD63C3C-30BD-434B-83FF-3654B43F1178}">
      <dgm:prSet custT="1"/>
      <dgm:spPr/>
      <dgm:t>
        <a:bodyPr/>
        <a:lstStyle/>
        <a:p>
          <a:endParaRPr lang="en-US" sz="1600"/>
        </a:p>
      </dgm:t>
    </dgm:pt>
    <dgm:pt modelId="{D1D9A20F-63EF-49C4-8E71-E748E324E2E3}">
      <dgm:prSet custT="1"/>
      <dgm:spPr/>
      <dgm:t>
        <a:bodyPr/>
        <a:lstStyle/>
        <a:p>
          <a:r>
            <a:rPr lang="en-GB" sz="1600"/>
            <a:t>Support routines for character, string, decimal and hex number input and output via a serial UART are also needed.</a:t>
          </a:r>
          <a:endParaRPr lang="en-US" sz="1600"/>
        </a:p>
      </dgm:t>
    </dgm:pt>
    <dgm:pt modelId="{B860078B-B992-42FF-A3C5-6837E797CA50}" type="parTrans" cxnId="{AD6FC093-A38D-42E4-9FD2-F315C47C912E}">
      <dgm:prSet/>
      <dgm:spPr/>
      <dgm:t>
        <a:bodyPr/>
        <a:lstStyle/>
        <a:p>
          <a:endParaRPr lang="en-US" sz="1600"/>
        </a:p>
      </dgm:t>
    </dgm:pt>
    <dgm:pt modelId="{ACE5AED1-D18F-4A05-90B8-924D40F550D9}" type="sibTrans" cxnId="{AD6FC093-A38D-42E4-9FD2-F315C47C912E}">
      <dgm:prSet custT="1"/>
      <dgm:spPr/>
      <dgm:t>
        <a:bodyPr/>
        <a:lstStyle/>
        <a:p>
          <a:endParaRPr lang="en-US" sz="1600"/>
        </a:p>
      </dgm:t>
    </dgm:pt>
    <dgm:pt modelId="{C66457BD-C2D1-4938-ACE1-BFD64F71A9C2}">
      <dgm:prSet custT="1"/>
      <dgm:spPr/>
      <dgm:t>
        <a:bodyPr/>
        <a:lstStyle/>
        <a:p>
          <a:r>
            <a:rPr lang="en-GB" sz="1600" dirty="0"/>
            <a:t>16-bit variables are defined by lower case characters a – z.</a:t>
          </a:r>
          <a:endParaRPr lang="en-US" sz="1600" dirty="0"/>
        </a:p>
      </dgm:t>
    </dgm:pt>
    <dgm:pt modelId="{335B9609-3BBE-4AC5-9979-D03EEC203322}" type="parTrans" cxnId="{F837C7A4-589D-4A99-9B70-E1EBFED40903}">
      <dgm:prSet/>
      <dgm:spPr/>
      <dgm:t>
        <a:bodyPr/>
        <a:lstStyle/>
        <a:p>
          <a:endParaRPr lang="en-US" sz="1600"/>
        </a:p>
      </dgm:t>
    </dgm:pt>
    <dgm:pt modelId="{9EB4C797-AA32-4720-BDC3-6A11EDCF4402}" type="sibTrans" cxnId="{F837C7A4-589D-4A99-9B70-E1EBFED40903}">
      <dgm:prSet custT="1"/>
      <dgm:spPr/>
      <dgm:t>
        <a:bodyPr/>
        <a:lstStyle/>
        <a:p>
          <a:endParaRPr lang="en-US" sz="1600"/>
        </a:p>
      </dgm:t>
    </dgm:pt>
    <dgm:pt modelId="{2927B16E-57C4-4B28-BE41-9B9206657FA9}">
      <dgm:prSet custT="1"/>
      <dgm:spPr/>
      <dgm:t>
        <a:bodyPr/>
        <a:lstStyle/>
        <a:p>
          <a:r>
            <a:rPr lang="en-GB" sz="1600"/>
            <a:t>User  Routines (Colon Definitions) are defined by upper case A-Z characters and use the familiar :   ; notation borrowed from Forth.</a:t>
          </a:r>
          <a:endParaRPr lang="en-US" sz="1600"/>
        </a:p>
      </dgm:t>
    </dgm:pt>
    <dgm:pt modelId="{1E68B296-11D2-469D-8AD5-A562AC3A2B6B}" type="parTrans" cxnId="{118412F8-AFF8-4EE4-B21B-97A9C4BFEB68}">
      <dgm:prSet/>
      <dgm:spPr/>
      <dgm:t>
        <a:bodyPr/>
        <a:lstStyle/>
        <a:p>
          <a:endParaRPr lang="en-US" sz="1600"/>
        </a:p>
      </dgm:t>
    </dgm:pt>
    <dgm:pt modelId="{2B9E1425-ECDF-4381-8FED-C24817FE7F29}" type="sibTrans" cxnId="{118412F8-AFF8-4EE4-B21B-97A9C4BFEB68}">
      <dgm:prSet custT="1"/>
      <dgm:spPr/>
      <dgm:t>
        <a:bodyPr/>
        <a:lstStyle/>
        <a:p>
          <a:endParaRPr lang="en-US" sz="1600"/>
        </a:p>
      </dgm:t>
    </dgm:pt>
    <dgm:pt modelId="{D20BE30F-64CC-4464-A021-5A7F3143CF7F}">
      <dgm:prSet custT="1"/>
      <dgm:spPr/>
      <dgm:t>
        <a:bodyPr/>
        <a:lstStyle/>
        <a:p>
          <a:r>
            <a:rPr lang="en-GB" sz="1600"/>
            <a:t>Memory access is via the familiar FETCH @ and STORE !</a:t>
          </a:r>
          <a:endParaRPr lang="en-US" sz="1600"/>
        </a:p>
      </dgm:t>
    </dgm:pt>
    <dgm:pt modelId="{816756D0-6D89-45E8-990F-3FC1B02B39C2}" type="parTrans" cxnId="{DE0F1E26-6E63-43F4-B024-F11CE90B8DA5}">
      <dgm:prSet/>
      <dgm:spPr/>
      <dgm:t>
        <a:bodyPr/>
        <a:lstStyle/>
        <a:p>
          <a:endParaRPr lang="en-US" sz="1600"/>
        </a:p>
      </dgm:t>
    </dgm:pt>
    <dgm:pt modelId="{0E47EAC9-F980-4F56-9708-E3A95D83B3F5}" type="sibTrans" cxnId="{DE0F1E26-6E63-43F4-B024-F11CE90B8DA5}">
      <dgm:prSet custT="1"/>
      <dgm:spPr/>
      <dgm:t>
        <a:bodyPr/>
        <a:lstStyle/>
        <a:p>
          <a:endParaRPr lang="en-US" sz="1600"/>
        </a:p>
      </dgm:t>
    </dgm:pt>
    <dgm:pt modelId="{5C5BF5F7-DAC4-477A-93D9-2E7BCB1AD9C8}">
      <dgm:prSet custT="1"/>
      <dgm:spPr/>
      <dgm:t>
        <a:bodyPr/>
        <a:lstStyle/>
        <a:p>
          <a:r>
            <a:rPr lang="en-GB" sz="1600"/>
            <a:t>Special cases are used for Stack Pointer, Return Stack Pointer, TOS and R.</a:t>
          </a:r>
          <a:endParaRPr lang="en-US" sz="1600"/>
        </a:p>
      </dgm:t>
    </dgm:pt>
    <dgm:pt modelId="{3C268474-E27A-4EDA-94D1-DC074928F3DF}" type="parTrans" cxnId="{9B41A202-0871-4743-A812-CC114F381127}">
      <dgm:prSet/>
      <dgm:spPr/>
      <dgm:t>
        <a:bodyPr/>
        <a:lstStyle/>
        <a:p>
          <a:endParaRPr lang="en-US" sz="1600"/>
        </a:p>
      </dgm:t>
    </dgm:pt>
    <dgm:pt modelId="{DDB3239E-6AD7-4FAE-8EF4-D7763BFA018C}" type="sibTrans" cxnId="{9B41A202-0871-4743-A812-CC114F381127}">
      <dgm:prSet custT="1"/>
      <dgm:spPr/>
      <dgm:t>
        <a:bodyPr/>
        <a:lstStyle/>
        <a:p>
          <a:endParaRPr lang="en-US" sz="1600"/>
        </a:p>
      </dgm:t>
    </dgm:pt>
    <dgm:pt modelId="{398F5012-9F40-41D8-B4EB-D597CEF55E2D}">
      <dgm:prSet custT="1"/>
      <dgm:spPr/>
      <dgm:t>
        <a:bodyPr/>
        <a:lstStyle/>
        <a:p>
          <a:r>
            <a:rPr lang="en-GB" sz="1600"/>
            <a:t>Arithmetic, logical  and shift operations +,  - , * ,  / , &amp;, | , ^, ~, _, { and }</a:t>
          </a:r>
          <a:endParaRPr lang="en-US" sz="1600"/>
        </a:p>
      </dgm:t>
    </dgm:pt>
    <dgm:pt modelId="{AA59BECD-AD65-4E30-ACFC-9DF810EE3032}" type="parTrans" cxnId="{0137714A-35EA-428C-A118-0268D439DCC6}">
      <dgm:prSet/>
      <dgm:spPr/>
      <dgm:t>
        <a:bodyPr/>
        <a:lstStyle/>
        <a:p>
          <a:endParaRPr lang="en-US" sz="1600"/>
        </a:p>
      </dgm:t>
    </dgm:pt>
    <dgm:pt modelId="{07BDA84E-68FF-47BD-BAD0-94E9573F79B0}" type="sibTrans" cxnId="{0137714A-35EA-428C-A118-0268D439DCC6}">
      <dgm:prSet custT="1"/>
      <dgm:spPr/>
      <dgm:t>
        <a:bodyPr/>
        <a:lstStyle/>
        <a:p>
          <a:endParaRPr lang="en-US" sz="1600"/>
        </a:p>
      </dgm:t>
    </dgm:pt>
    <dgm:pt modelId="{06FEAC72-9878-479D-88F9-59D0ADF854D4}">
      <dgm:prSet custT="1"/>
      <dgm:spPr/>
      <dgm:t>
        <a:bodyPr/>
        <a:lstStyle/>
        <a:p>
          <a:r>
            <a:rPr lang="en-GB" sz="1600"/>
            <a:t>Hex numbers are preceded by  #</a:t>
          </a:r>
          <a:endParaRPr lang="en-US" sz="1600"/>
        </a:p>
      </dgm:t>
    </dgm:pt>
    <dgm:pt modelId="{E692D5F3-F161-4E12-B775-52FE71457774}" type="parTrans" cxnId="{377BCFE6-F8EF-4427-B92D-BD962756A79D}">
      <dgm:prSet/>
      <dgm:spPr/>
      <dgm:t>
        <a:bodyPr/>
        <a:lstStyle/>
        <a:p>
          <a:endParaRPr lang="en-US" sz="1600"/>
        </a:p>
      </dgm:t>
    </dgm:pt>
    <dgm:pt modelId="{4AE4DD86-C664-4A13-9375-EC66192B1A39}" type="sibTrans" cxnId="{377BCFE6-F8EF-4427-B92D-BD962756A79D}">
      <dgm:prSet custT="1"/>
      <dgm:spPr/>
      <dgm:t>
        <a:bodyPr/>
        <a:lstStyle/>
        <a:p>
          <a:endParaRPr lang="en-US" sz="1600"/>
        </a:p>
      </dgm:t>
    </dgm:pt>
    <dgm:pt modelId="{7E7D40C7-A530-4B50-8D4D-7B6F5F89338F}">
      <dgm:prSet custT="1"/>
      <dgm:spPr/>
      <dgm:t>
        <a:bodyPr/>
        <a:lstStyle/>
        <a:p>
          <a:r>
            <a:rPr lang="en-GB" sz="1600"/>
            <a:t>Stack operations are  DUP “, DROP ‘, SWAP $ and OVER %.</a:t>
          </a:r>
          <a:endParaRPr lang="en-US" sz="1600"/>
        </a:p>
      </dgm:t>
    </dgm:pt>
    <dgm:pt modelId="{16595769-59B0-4581-A154-FA9620B9C53C}" type="parTrans" cxnId="{4975D5C7-2981-4368-8A65-1FB8C48E01B9}">
      <dgm:prSet/>
      <dgm:spPr/>
      <dgm:t>
        <a:bodyPr/>
        <a:lstStyle/>
        <a:p>
          <a:endParaRPr lang="en-US" sz="1600"/>
        </a:p>
      </dgm:t>
    </dgm:pt>
    <dgm:pt modelId="{FFD86632-A0BA-4D7F-9A35-5B5DEDC681A7}" type="sibTrans" cxnId="{4975D5C7-2981-4368-8A65-1FB8C48E01B9}">
      <dgm:prSet custT="1"/>
      <dgm:spPr/>
      <dgm:t>
        <a:bodyPr/>
        <a:lstStyle/>
        <a:p>
          <a:endParaRPr lang="en-US" sz="1600"/>
        </a:p>
      </dgm:t>
    </dgm:pt>
    <dgm:pt modelId="{C19FE08D-22B0-471F-BE44-BF63A2BC87CD}">
      <dgm:prSet custT="1"/>
      <dgm:spPr/>
      <dgm:t>
        <a:bodyPr/>
        <a:lstStyle/>
        <a:p>
          <a:r>
            <a:rPr lang="en-GB" sz="1600"/>
            <a:t>The \ character can precede any other character and provide an extended function accessed by an extension jump table.</a:t>
          </a:r>
          <a:endParaRPr lang="en-US" sz="1600"/>
        </a:p>
      </dgm:t>
    </dgm:pt>
    <dgm:pt modelId="{1E253D14-FC6C-495E-864A-926D98FE0CAD}" type="parTrans" cxnId="{A6A2158C-C642-4D57-AA10-8CC434B13CB4}">
      <dgm:prSet/>
      <dgm:spPr/>
      <dgm:t>
        <a:bodyPr/>
        <a:lstStyle/>
        <a:p>
          <a:endParaRPr lang="en-US" sz="1600"/>
        </a:p>
      </dgm:t>
    </dgm:pt>
    <dgm:pt modelId="{DFC3EA9E-FABA-4236-A5EE-D851F718C2F8}" type="sibTrans" cxnId="{A6A2158C-C642-4D57-AA10-8CC434B13CB4}">
      <dgm:prSet/>
      <dgm:spPr/>
      <dgm:t>
        <a:bodyPr/>
        <a:lstStyle/>
        <a:p>
          <a:endParaRPr lang="en-US" sz="1600"/>
        </a:p>
      </dgm:t>
    </dgm:pt>
    <dgm:pt modelId="{2F3FBAC0-89EE-4E48-B83E-C90AB95D7F36}" type="pres">
      <dgm:prSet presAssocID="{23A7BF29-4B05-40DE-908B-10C0D76B63F8}" presName="Name0" presStyleCnt="0">
        <dgm:presLayoutVars>
          <dgm:dir/>
          <dgm:resizeHandles val="exact"/>
        </dgm:presLayoutVars>
      </dgm:prSet>
      <dgm:spPr/>
    </dgm:pt>
    <dgm:pt modelId="{DED9E9E9-63EE-405E-8622-6B884AB4EC2C}" type="pres">
      <dgm:prSet presAssocID="{99BE391F-A50D-422D-A03A-8BA69A32F62A}" presName="node" presStyleLbl="node1" presStyleIdx="0" presStyleCnt="11">
        <dgm:presLayoutVars>
          <dgm:bulletEnabled val="1"/>
        </dgm:presLayoutVars>
      </dgm:prSet>
      <dgm:spPr/>
    </dgm:pt>
    <dgm:pt modelId="{3978FC67-496B-482F-874E-5AEBCEC51A6A}" type="pres">
      <dgm:prSet presAssocID="{EFF22BC7-2FB5-4B95-90C2-9C9D6ADC3709}" presName="sibTrans" presStyleLbl="sibTrans1D1" presStyleIdx="0" presStyleCnt="10"/>
      <dgm:spPr/>
    </dgm:pt>
    <dgm:pt modelId="{0B202D35-5166-4E36-99D5-F180F98E3F0B}" type="pres">
      <dgm:prSet presAssocID="{EFF22BC7-2FB5-4B95-90C2-9C9D6ADC3709}" presName="connectorText" presStyleLbl="sibTrans1D1" presStyleIdx="0" presStyleCnt="10"/>
      <dgm:spPr/>
    </dgm:pt>
    <dgm:pt modelId="{E5BD1DFF-E5F3-4969-886B-B9F3EB4C6924}" type="pres">
      <dgm:prSet presAssocID="{00A53535-188F-4290-8789-2CF09F5D5819}" presName="node" presStyleLbl="node1" presStyleIdx="1" presStyleCnt="11">
        <dgm:presLayoutVars>
          <dgm:bulletEnabled val="1"/>
        </dgm:presLayoutVars>
      </dgm:prSet>
      <dgm:spPr/>
    </dgm:pt>
    <dgm:pt modelId="{9F3A2BDE-EE19-4724-BF97-6CE09B606A18}" type="pres">
      <dgm:prSet presAssocID="{583B097D-D31E-42AA-AF14-2F248F0EE676}" presName="sibTrans" presStyleLbl="sibTrans1D1" presStyleIdx="1" presStyleCnt="10"/>
      <dgm:spPr/>
    </dgm:pt>
    <dgm:pt modelId="{3D3E4D53-01FC-4330-B2D7-F13EC63BE661}" type="pres">
      <dgm:prSet presAssocID="{583B097D-D31E-42AA-AF14-2F248F0EE676}" presName="connectorText" presStyleLbl="sibTrans1D1" presStyleIdx="1" presStyleCnt="10"/>
      <dgm:spPr/>
    </dgm:pt>
    <dgm:pt modelId="{3FD9D9F3-B42C-4DB3-A113-6ACCA087EFBE}" type="pres">
      <dgm:prSet presAssocID="{D1D9A20F-63EF-49C4-8E71-E748E324E2E3}" presName="node" presStyleLbl="node1" presStyleIdx="2" presStyleCnt="11">
        <dgm:presLayoutVars>
          <dgm:bulletEnabled val="1"/>
        </dgm:presLayoutVars>
      </dgm:prSet>
      <dgm:spPr/>
    </dgm:pt>
    <dgm:pt modelId="{383C4F91-42EC-4DE7-9ACB-2226CF1BAA72}" type="pres">
      <dgm:prSet presAssocID="{ACE5AED1-D18F-4A05-90B8-924D40F550D9}" presName="sibTrans" presStyleLbl="sibTrans1D1" presStyleIdx="2" presStyleCnt="10"/>
      <dgm:spPr/>
    </dgm:pt>
    <dgm:pt modelId="{08D95A78-4016-4924-B9AA-BEE90EE6B557}" type="pres">
      <dgm:prSet presAssocID="{ACE5AED1-D18F-4A05-90B8-924D40F550D9}" presName="connectorText" presStyleLbl="sibTrans1D1" presStyleIdx="2" presStyleCnt="10"/>
      <dgm:spPr/>
    </dgm:pt>
    <dgm:pt modelId="{99034FA5-D9AF-45BB-AF73-61A3A1CE5EBC}" type="pres">
      <dgm:prSet presAssocID="{C66457BD-C2D1-4938-ACE1-BFD64F71A9C2}" presName="node" presStyleLbl="node1" presStyleIdx="3" presStyleCnt="11">
        <dgm:presLayoutVars>
          <dgm:bulletEnabled val="1"/>
        </dgm:presLayoutVars>
      </dgm:prSet>
      <dgm:spPr/>
    </dgm:pt>
    <dgm:pt modelId="{AB4C0609-96D3-471D-A13D-20A13C683440}" type="pres">
      <dgm:prSet presAssocID="{9EB4C797-AA32-4720-BDC3-6A11EDCF4402}" presName="sibTrans" presStyleLbl="sibTrans1D1" presStyleIdx="3" presStyleCnt="10"/>
      <dgm:spPr/>
    </dgm:pt>
    <dgm:pt modelId="{E368925C-C577-486D-8D17-28FE960843DC}" type="pres">
      <dgm:prSet presAssocID="{9EB4C797-AA32-4720-BDC3-6A11EDCF4402}" presName="connectorText" presStyleLbl="sibTrans1D1" presStyleIdx="3" presStyleCnt="10"/>
      <dgm:spPr/>
    </dgm:pt>
    <dgm:pt modelId="{B93311F3-56D0-4A57-8D09-FB99121ED171}" type="pres">
      <dgm:prSet presAssocID="{2927B16E-57C4-4B28-BE41-9B9206657FA9}" presName="node" presStyleLbl="node1" presStyleIdx="4" presStyleCnt="11">
        <dgm:presLayoutVars>
          <dgm:bulletEnabled val="1"/>
        </dgm:presLayoutVars>
      </dgm:prSet>
      <dgm:spPr/>
    </dgm:pt>
    <dgm:pt modelId="{6D08CD0C-8BB9-47C0-944A-1E09A637669A}" type="pres">
      <dgm:prSet presAssocID="{2B9E1425-ECDF-4381-8FED-C24817FE7F29}" presName="sibTrans" presStyleLbl="sibTrans1D1" presStyleIdx="4" presStyleCnt="10"/>
      <dgm:spPr/>
    </dgm:pt>
    <dgm:pt modelId="{73B43E18-9B6E-4112-BFFC-E4B41D1439FB}" type="pres">
      <dgm:prSet presAssocID="{2B9E1425-ECDF-4381-8FED-C24817FE7F29}" presName="connectorText" presStyleLbl="sibTrans1D1" presStyleIdx="4" presStyleCnt="10"/>
      <dgm:spPr/>
    </dgm:pt>
    <dgm:pt modelId="{D1E671FA-5D7B-40FB-8824-4F6924F42D44}" type="pres">
      <dgm:prSet presAssocID="{D20BE30F-64CC-4464-A021-5A7F3143CF7F}" presName="node" presStyleLbl="node1" presStyleIdx="5" presStyleCnt="11">
        <dgm:presLayoutVars>
          <dgm:bulletEnabled val="1"/>
        </dgm:presLayoutVars>
      </dgm:prSet>
      <dgm:spPr/>
    </dgm:pt>
    <dgm:pt modelId="{21EEBC33-45BB-422B-B64B-F183DACC6267}" type="pres">
      <dgm:prSet presAssocID="{0E47EAC9-F980-4F56-9708-E3A95D83B3F5}" presName="sibTrans" presStyleLbl="sibTrans1D1" presStyleIdx="5" presStyleCnt="10"/>
      <dgm:spPr/>
    </dgm:pt>
    <dgm:pt modelId="{1B633F70-57CE-4DF0-9953-79A937C5F89A}" type="pres">
      <dgm:prSet presAssocID="{0E47EAC9-F980-4F56-9708-E3A95D83B3F5}" presName="connectorText" presStyleLbl="sibTrans1D1" presStyleIdx="5" presStyleCnt="10"/>
      <dgm:spPr/>
    </dgm:pt>
    <dgm:pt modelId="{7B43903B-2231-4E6B-999B-5687324B18C3}" type="pres">
      <dgm:prSet presAssocID="{5C5BF5F7-DAC4-477A-93D9-2E7BCB1AD9C8}" presName="node" presStyleLbl="node1" presStyleIdx="6" presStyleCnt="11">
        <dgm:presLayoutVars>
          <dgm:bulletEnabled val="1"/>
        </dgm:presLayoutVars>
      </dgm:prSet>
      <dgm:spPr/>
    </dgm:pt>
    <dgm:pt modelId="{4059ED7D-6959-4827-ABC1-1C864146C724}" type="pres">
      <dgm:prSet presAssocID="{DDB3239E-6AD7-4FAE-8EF4-D7763BFA018C}" presName="sibTrans" presStyleLbl="sibTrans1D1" presStyleIdx="6" presStyleCnt="10"/>
      <dgm:spPr/>
    </dgm:pt>
    <dgm:pt modelId="{E5210D0F-9043-4570-9787-9A8BE9097AC6}" type="pres">
      <dgm:prSet presAssocID="{DDB3239E-6AD7-4FAE-8EF4-D7763BFA018C}" presName="connectorText" presStyleLbl="sibTrans1D1" presStyleIdx="6" presStyleCnt="10"/>
      <dgm:spPr/>
    </dgm:pt>
    <dgm:pt modelId="{4D34BA74-207B-45C2-A6AE-25B305545A74}" type="pres">
      <dgm:prSet presAssocID="{398F5012-9F40-41D8-B4EB-D597CEF55E2D}" presName="node" presStyleLbl="node1" presStyleIdx="7" presStyleCnt="11">
        <dgm:presLayoutVars>
          <dgm:bulletEnabled val="1"/>
        </dgm:presLayoutVars>
      </dgm:prSet>
      <dgm:spPr/>
    </dgm:pt>
    <dgm:pt modelId="{ACAC45A1-034A-4468-BE89-E4C73319F60C}" type="pres">
      <dgm:prSet presAssocID="{07BDA84E-68FF-47BD-BAD0-94E9573F79B0}" presName="sibTrans" presStyleLbl="sibTrans1D1" presStyleIdx="7" presStyleCnt="10"/>
      <dgm:spPr/>
    </dgm:pt>
    <dgm:pt modelId="{EEF56F55-18B6-46C9-A967-70105FDE155A}" type="pres">
      <dgm:prSet presAssocID="{07BDA84E-68FF-47BD-BAD0-94E9573F79B0}" presName="connectorText" presStyleLbl="sibTrans1D1" presStyleIdx="7" presStyleCnt="10"/>
      <dgm:spPr/>
    </dgm:pt>
    <dgm:pt modelId="{F79BA4AA-D22C-4C35-A7B8-DCBAEC7C54F3}" type="pres">
      <dgm:prSet presAssocID="{06FEAC72-9878-479D-88F9-59D0ADF854D4}" presName="node" presStyleLbl="node1" presStyleIdx="8" presStyleCnt="11">
        <dgm:presLayoutVars>
          <dgm:bulletEnabled val="1"/>
        </dgm:presLayoutVars>
      </dgm:prSet>
      <dgm:spPr/>
    </dgm:pt>
    <dgm:pt modelId="{67296C3A-0FE3-444B-9954-FB1FCA01A71D}" type="pres">
      <dgm:prSet presAssocID="{4AE4DD86-C664-4A13-9375-EC66192B1A39}" presName="sibTrans" presStyleLbl="sibTrans1D1" presStyleIdx="8" presStyleCnt="10"/>
      <dgm:spPr/>
    </dgm:pt>
    <dgm:pt modelId="{B96B7B67-00A0-47A4-BEC3-82781E16E861}" type="pres">
      <dgm:prSet presAssocID="{4AE4DD86-C664-4A13-9375-EC66192B1A39}" presName="connectorText" presStyleLbl="sibTrans1D1" presStyleIdx="8" presStyleCnt="10"/>
      <dgm:spPr/>
    </dgm:pt>
    <dgm:pt modelId="{58855E45-2257-4342-9337-69E85166369A}" type="pres">
      <dgm:prSet presAssocID="{7E7D40C7-A530-4B50-8D4D-7B6F5F89338F}" presName="node" presStyleLbl="node1" presStyleIdx="9" presStyleCnt="11">
        <dgm:presLayoutVars>
          <dgm:bulletEnabled val="1"/>
        </dgm:presLayoutVars>
      </dgm:prSet>
      <dgm:spPr/>
    </dgm:pt>
    <dgm:pt modelId="{096D43EE-70C8-43DC-AA17-3679215F1A21}" type="pres">
      <dgm:prSet presAssocID="{FFD86632-A0BA-4D7F-9A35-5B5DEDC681A7}" presName="sibTrans" presStyleLbl="sibTrans1D1" presStyleIdx="9" presStyleCnt="10"/>
      <dgm:spPr/>
    </dgm:pt>
    <dgm:pt modelId="{56B96F67-CE59-4DF1-84DE-5917922E9DFB}" type="pres">
      <dgm:prSet presAssocID="{FFD86632-A0BA-4D7F-9A35-5B5DEDC681A7}" presName="connectorText" presStyleLbl="sibTrans1D1" presStyleIdx="9" presStyleCnt="10"/>
      <dgm:spPr/>
    </dgm:pt>
    <dgm:pt modelId="{8DE1C16E-5653-4FB8-BF70-F70B49F19907}" type="pres">
      <dgm:prSet presAssocID="{C19FE08D-22B0-471F-BE44-BF63A2BC87CD}" presName="node" presStyleLbl="node1" presStyleIdx="10" presStyleCnt="11">
        <dgm:presLayoutVars>
          <dgm:bulletEnabled val="1"/>
        </dgm:presLayoutVars>
      </dgm:prSet>
      <dgm:spPr/>
    </dgm:pt>
  </dgm:ptLst>
  <dgm:cxnLst>
    <dgm:cxn modelId="{9B41A202-0871-4743-A812-CC114F381127}" srcId="{23A7BF29-4B05-40DE-908B-10C0D76B63F8}" destId="{5C5BF5F7-DAC4-477A-93D9-2E7BCB1AD9C8}" srcOrd="6" destOrd="0" parTransId="{3C268474-E27A-4EDA-94D1-DC074928F3DF}" sibTransId="{DDB3239E-6AD7-4FAE-8EF4-D7763BFA018C}"/>
    <dgm:cxn modelId="{3263710C-BC94-45C5-84D6-D27F3FEB3EF7}" type="presOf" srcId="{398F5012-9F40-41D8-B4EB-D597CEF55E2D}" destId="{4D34BA74-207B-45C2-A6AE-25B305545A74}" srcOrd="0" destOrd="0" presId="urn:microsoft.com/office/officeart/2016/7/layout/RepeatingBendingProcessNew"/>
    <dgm:cxn modelId="{D2E1580C-8536-465D-B1BB-250AE0C8C905}" type="presOf" srcId="{2927B16E-57C4-4B28-BE41-9B9206657FA9}" destId="{B93311F3-56D0-4A57-8D09-FB99121ED171}" srcOrd="0" destOrd="0" presId="urn:microsoft.com/office/officeart/2016/7/layout/RepeatingBendingProcessNew"/>
    <dgm:cxn modelId="{2BBBE70C-E73F-44D3-8C38-77A78ECF1448}" type="presOf" srcId="{DDB3239E-6AD7-4FAE-8EF4-D7763BFA018C}" destId="{4059ED7D-6959-4827-ABC1-1C864146C724}" srcOrd="0" destOrd="0" presId="urn:microsoft.com/office/officeart/2016/7/layout/RepeatingBendingProcessNew"/>
    <dgm:cxn modelId="{0C38B011-B2F8-4573-916C-33D914AD9473}" type="presOf" srcId="{4AE4DD86-C664-4A13-9375-EC66192B1A39}" destId="{67296C3A-0FE3-444B-9954-FB1FCA01A71D}" srcOrd="0" destOrd="0" presId="urn:microsoft.com/office/officeart/2016/7/layout/RepeatingBendingProcessNew"/>
    <dgm:cxn modelId="{DE0F1E26-6E63-43F4-B024-F11CE90B8DA5}" srcId="{23A7BF29-4B05-40DE-908B-10C0D76B63F8}" destId="{D20BE30F-64CC-4464-A021-5A7F3143CF7F}" srcOrd="5" destOrd="0" parTransId="{816756D0-6D89-45E8-990F-3FC1B02B39C2}" sibTransId="{0E47EAC9-F980-4F56-9708-E3A95D83B3F5}"/>
    <dgm:cxn modelId="{C8D4A226-54CA-4129-9C7A-DD7A09A459B5}" type="presOf" srcId="{9EB4C797-AA32-4720-BDC3-6A11EDCF4402}" destId="{AB4C0609-96D3-471D-A13D-20A13C683440}" srcOrd="0" destOrd="0" presId="urn:microsoft.com/office/officeart/2016/7/layout/RepeatingBendingProcessNew"/>
    <dgm:cxn modelId="{3B861B29-FB92-48AB-8F19-517E521E5779}" type="presOf" srcId="{583B097D-D31E-42AA-AF14-2F248F0EE676}" destId="{9F3A2BDE-EE19-4724-BF97-6CE09B606A18}" srcOrd="0" destOrd="0" presId="urn:microsoft.com/office/officeart/2016/7/layout/RepeatingBendingProcessNew"/>
    <dgm:cxn modelId="{2CFA9739-4655-4D71-B766-992161EFA4F7}" type="presOf" srcId="{C19FE08D-22B0-471F-BE44-BF63A2BC87CD}" destId="{8DE1C16E-5653-4FB8-BF70-F70B49F19907}" srcOrd="0" destOrd="0" presId="urn:microsoft.com/office/officeart/2016/7/layout/RepeatingBendingProcessNew"/>
    <dgm:cxn modelId="{ADD63C3C-30BD-434B-83FF-3654B43F1178}" srcId="{23A7BF29-4B05-40DE-908B-10C0D76B63F8}" destId="{00A53535-188F-4290-8789-2CF09F5D5819}" srcOrd="1" destOrd="0" parTransId="{5CFCC072-FEA2-4370-87F4-CEBBC8A8FDC2}" sibTransId="{583B097D-D31E-42AA-AF14-2F248F0EE676}"/>
    <dgm:cxn modelId="{7E322C5D-2F99-491E-BA16-A65757AC39EF}" type="presOf" srcId="{00A53535-188F-4290-8789-2CF09F5D5819}" destId="{E5BD1DFF-E5F3-4969-886B-B9F3EB4C6924}" srcOrd="0" destOrd="0" presId="urn:microsoft.com/office/officeart/2016/7/layout/RepeatingBendingProcessNew"/>
    <dgm:cxn modelId="{4DF6315F-9875-4728-8ECC-460A4503165B}" type="presOf" srcId="{23A7BF29-4B05-40DE-908B-10C0D76B63F8}" destId="{2F3FBAC0-89EE-4E48-B83E-C90AB95D7F36}" srcOrd="0" destOrd="0" presId="urn:microsoft.com/office/officeart/2016/7/layout/RepeatingBendingProcessNew"/>
    <dgm:cxn modelId="{754DCE63-13EE-444C-BB91-50A67E85C7A8}" type="presOf" srcId="{ACE5AED1-D18F-4A05-90B8-924D40F550D9}" destId="{383C4F91-42EC-4DE7-9ACB-2226CF1BAA72}" srcOrd="0" destOrd="0" presId="urn:microsoft.com/office/officeart/2016/7/layout/RepeatingBendingProcessNew"/>
    <dgm:cxn modelId="{0137714A-35EA-428C-A118-0268D439DCC6}" srcId="{23A7BF29-4B05-40DE-908B-10C0D76B63F8}" destId="{398F5012-9F40-41D8-B4EB-D597CEF55E2D}" srcOrd="7" destOrd="0" parTransId="{AA59BECD-AD65-4E30-ACFC-9DF810EE3032}" sibTransId="{07BDA84E-68FF-47BD-BAD0-94E9573F79B0}"/>
    <dgm:cxn modelId="{79129E4E-3F7A-45AA-9A4F-B3C362F56C15}" type="presOf" srcId="{FFD86632-A0BA-4D7F-9A35-5B5DEDC681A7}" destId="{096D43EE-70C8-43DC-AA17-3679215F1A21}" srcOrd="0" destOrd="0" presId="urn:microsoft.com/office/officeart/2016/7/layout/RepeatingBendingProcessNew"/>
    <dgm:cxn modelId="{2489B072-615D-4107-AF17-7FAA415BA1D2}" type="presOf" srcId="{D1D9A20F-63EF-49C4-8E71-E748E324E2E3}" destId="{3FD9D9F3-B42C-4DB3-A113-6ACCA087EFBE}" srcOrd="0" destOrd="0" presId="urn:microsoft.com/office/officeart/2016/7/layout/RepeatingBendingProcessNew"/>
    <dgm:cxn modelId="{77190155-2CDC-4626-8B42-995AA196CCEA}" srcId="{23A7BF29-4B05-40DE-908B-10C0D76B63F8}" destId="{99BE391F-A50D-422D-A03A-8BA69A32F62A}" srcOrd="0" destOrd="0" parTransId="{B478F302-8074-4427-ADF2-75F09CEF6675}" sibTransId="{EFF22BC7-2FB5-4B95-90C2-9C9D6ADC3709}"/>
    <dgm:cxn modelId="{95C5867B-D82C-4082-AEAC-175D052446CC}" type="presOf" srcId="{EFF22BC7-2FB5-4B95-90C2-9C9D6ADC3709}" destId="{0B202D35-5166-4E36-99D5-F180F98E3F0B}" srcOrd="1" destOrd="0" presId="urn:microsoft.com/office/officeart/2016/7/layout/RepeatingBendingProcessNew"/>
    <dgm:cxn modelId="{D8374A81-8773-42C3-AC2D-6AEC78A79BD3}" type="presOf" srcId="{D20BE30F-64CC-4464-A021-5A7F3143CF7F}" destId="{D1E671FA-5D7B-40FB-8824-4F6924F42D44}" srcOrd="0" destOrd="0" presId="urn:microsoft.com/office/officeart/2016/7/layout/RepeatingBendingProcessNew"/>
    <dgm:cxn modelId="{9F32E683-2781-49D6-9C92-5C141E2D2432}" type="presOf" srcId="{99BE391F-A50D-422D-A03A-8BA69A32F62A}" destId="{DED9E9E9-63EE-405E-8622-6B884AB4EC2C}" srcOrd="0" destOrd="0" presId="urn:microsoft.com/office/officeart/2016/7/layout/RepeatingBendingProcessNew"/>
    <dgm:cxn modelId="{7ECAE488-85EA-4792-9283-67BBF445CC01}" type="presOf" srcId="{06FEAC72-9878-479D-88F9-59D0ADF854D4}" destId="{F79BA4AA-D22C-4C35-A7B8-DCBAEC7C54F3}" srcOrd="0" destOrd="0" presId="urn:microsoft.com/office/officeart/2016/7/layout/RepeatingBendingProcessNew"/>
    <dgm:cxn modelId="{A6A2158C-C642-4D57-AA10-8CC434B13CB4}" srcId="{23A7BF29-4B05-40DE-908B-10C0D76B63F8}" destId="{C19FE08D-22B0-471F-BE44-BF63A2BC87CD}" srcOrd="10" destOrd="0" parTransId="{1E253D14-FC6C-495E-864A-926D98FE0CAD}" sibTransId="{DFC3EA9E-FABA-4236-A5EE-D851F718C2F8}"/>
    <dgm:cxn modelId="{DEA7F990-5284-424D-B56F-7903998A8FBA}" type="presOf" srcId="{9EB4C797-AA32-4720-BDC3-6A11EDCF4402}" destId="{E368925C-C577-486D-8D17-28FE960843DC}" srcOrd="1" destOrd="0" presId="urn:microsoft.com/office/officeart/2016/7/layout/RepeatingBendingProcessNew"/>
    <dgm:cxn modelId="{6F8A2593-A4DA-4894-80D1-5B15FF69E12A}" type="presOf" srcId="{0E47EAC9-F980-4F56-9708-E3A95D83B3F5}" destId="{21EEBC33-45BB-422B-B64B-F183DACC6267}" srcOrd="0" destOrd="0" presId="urn:microsoft.com/office/officeart/2016/7/layout/RepeatingBendingProcessNew"/>
    <dgm:cxn modelId="{AD6FC093-A38D-42E4-9FD2-F315C47C912E}" srcId="{23A7BF29-4B05-40DE-908B-10C0D76B63F8}" destId="{D1D9A20F-63EF-49C4-8E71-E748E324E2E3}" srcOrd="2" destOrd="0" parTransId="{B860078B-B992-42FF-A3C5-6837E797CA50}" sibTransId="{ACE5AED1-D18F-4A05-90B8-924D40F550D9}"/>
    <dgm:cxn modelId="{06291699-78A6-49BE-9441-1C68D9F76673}" type="presOf" srcId="{DDB3239E-6AD7-4FAE-8EF4-D7763BFA018C}" destId="{E5210D0F-9043-4570-9787-9A8BE9097AC6}" srcOrd="1" destOrd="0" presId="urn:microsoft.com/office/officeart/2016/7/layout/RepeatingBendingProcessNew"/>
    <dgm:cxn modelId="{3FCD8A9F-47A5-4915-AE53-DA826B40A352}" type="presOf" srcId="{2B9E1425-ECDF-4381-8FED-C24817FE7F29}" destId="{6D08CD0C-8BB9-47C0-944A-1E09A637669A}" srcOrd="0" destOrd="0" presId="urn:microsoft.com/office/officeart/2016/7/layout/RepeatingBendingProcessNew"/>
    <dgm:cxn modelId="{F837C7A4-589D-4A99-9B70-E1EBFED40903}" srcId="{23A7BF29-4B05-40DE-908B-10C0D76B63F8}" destId="{C66457BD-C2D1-4938-ACE1-BFD64F71A9C2}" srcOrd="3" destOrd="0" parTransId="{335B9609-3BBE-4AC5-9979-D03EEC203322}" sibTransId="{9EB4C797-AA32-4720-BDC3-6A11EDCF4402}"/>
    <dgm:cxn modelId="{C978D0B7-F11A-4E32-B417-33CC66D68BA8}" type="presOf" srcId="{0E47EAC9-F980-4F56-9708-E3A95D83B3F5}" destId="{1B633F70-57CE-4DF0-9953-79A937C5F89A}" srcOrd="1" destOrd="0" presId="urn:microsoft.com/office/officeart/2016/7/layout/RepeatingBendingProcessNew"/>
    <dgm:cxn modelId="{622B00C0-CB24-4DCF-882B-E9D607549036}" type="presOf" srcId="{583B097D-D31E-42AA-AF14-2F248F0EE676}" destId="{3D3E4D53-01FC-4330-B2D7-F13EC63BE661}" srcOrd="1" destOrd="0" presId="urn:microsoft.com/office/officeart/2016/7/layout/RepeatingBendingProcessNew"/>
    <dgm:cxn modelId="{170803C4-AACC-4E7B-91C2-2CD18DE5D588}" type="presOf" srcId="{07BDA84E-68FF-47BD-BAD0-94E9573F79B0}" destId="{ACAC45A1-034A-4468-BE89-E4C73319F60C}" srcOrd="0" destOrd="0" presId="urn:microsoft.com/office/officeart/2016/7/layout/RepeatingBendingProcessNew"/>
    <dgm:cxn modelId="{4975D5C7-2981-4368-8A65-1FB8C48E01B9}" srcId="{23A7BF29-4B05-40DE-908B-10C0D76B63F8}" destId="{7E7D40C7-A530-4B50-8D4D-7B6F5F89338F}" srcOrd="9" destOrd="0" parTransId="{16595769-59B0-4581-A154-FA9620B9C53C}" sibTransId="{FFD86632-A0BA-4D7F-9A35-5B5DEDC681A7}"/>
    <dgm:cxn modelId="{0AEFD0C9-374D-45AD-979C-18C8F3A633DC}" type="presOf" srcId="{2B9E1425-ECDF-4381-8FED-C24817FE7F29}" destId="{73B43E18-9B6E-4112-BFFC-E4B41D1439FB}" srcOrd="1" destOrd="0" presId="urn:microsoft.com/office/officeart/2016/7/layout/RepeatingBendingProcessNew"/>
    <dgm:cxn modelId="{FDB965CA-9DF7-49BC-BB0E-3B8F5DAAE345}" type="presOf" srcId="{7E7D40C7-A530-4B50-8D4D-7B6F5F89338F}" destId="{58855E45-2257-4342-9337-69E85166369A}" srcOrd="0" destOrd="0" presId="urn:microsoft.com/office/officeart/2016/7/layout/RepeatingBendingProcessNew"/>
    <dgm:cxn modelId="{AF067BD2-9CB3-48EB-9216-2B995654DE66}" type="presOf" srcId="{5C5BF5F7-DAC4-477A-93D9-2E7BCB1AD9C8}" destId="{7B43903B-2231-4E6B-999B-5687324B18C3}" srcOrd="0" destOrd="0" presId="urn:microsoft.com/office/officeart/2016/7/layout/RepeatingBendingProcessNew"/>
    <dgm:cxn modelId="{608EBFD9-77B5-40FA-918C-CC892F4DAADB}" type="presOf" srcId="{EFF22BC7-2FB5-4B95-90C2-9C9D6ADC3709}" destId="{3978FC67-496B-482F-874E-5AEBCEC51A6A}" srcOrd="0" destOrd="0" presId="urn:microsoft.com/office/officeart/2016/7/layout/RepeatingBendingProcessNew"/>
    <dgm:cxn modelId="{AF4079DF-5224-4A86-9229-3CB4B8E675DB}" type="presOf" srcId="{ACE5AED1-D18F-4A05-90B8-924D40F550D9}" destId="{08D95A78-4016-4924-B9AA-BEE90EE6B557}" srcOrd="1" destOrd="0" presId="urn:microsoft.com/office/officeart/2016/7/layout/RepeatingBendingProcessNew"/>
    <dgm:cxn modelId="{F128DCE4-6695-4FDA-99F3-516BCBB9D5D6}" type="presOf" srcId="{C66457BD-C2D1-4938-ACE1-BFD64F71A9C2}" destId="{99034FA5-D9AF-45BB-AF73-61A3A1CE5EBC}" srcOrd="0" destOrd="0" presId="urn:microsoft.com/office/officeart/2016/7/layout/RepeatingBendingProcessNew"/>
    <dgm:cxn modelId="{377BCFE6-F8EF-4427-B92D-BD962756A79D}" srcId="{23A7BF29-4B05-40DE-908B-10C0D76B63F8}" destId="{06FEAC72-9878-479D-88F9-59D0ADF854D4}" srcOrd="8" destOrd="0" parTransId="{E692D5F3-F161-4E12-B775-52FE71457774}" sibTransId="{4AE4DD86-C664-4A13-9375-EC66192B1A39}"/>
    <dgm:cxn modelId="{3C2EB0F3-5CC4-42B3-91F8-6E0C8C9F5E52}" type="presOf" srcId="{FFD86632-A0BA-4D7F-9A35-5B5DEDC681A7}" destId="{56B96F67-CE59-4DF1-84DE-5917922E9DFB}" srcOrd="1" destOrd="0" presId="urn:microsoft.com/office/officeart/2016/7/layout/RepeatingBendingProcessNew"/>
    <dgm:cxn modelId="{118412F8-AFF8-4EE4-B21B-97A9C4BFEB68}" srcId="{23A7BF29-4B05-40DE-908B-10C0D76B63F8}" destId="{2927B16E-57C4-4B28-BE41-9B9206657FA9}" srcOrd="4" destOrd="0" parTransId="{1E68B296-11D2-469D-8AD5-A562AC3A2B6B}" sibTransId="{2B9E1425-ECDF-4381-8FED-C24817FE7F29}"/>
    <dgm:cxn modelId="{4C3706F9-E27F-41E5-9BD2-5CBC6120557E}" type="presOf" srcId="{07BDA84E-68FF-47BD-BAD0-94E9573F79B0}" destId="{EEF56F55-18B6-46C9-A967-70105FDE155A}" srcOrd="1" destOrd="0" presId="urn:microsoft.com/office/officeart/2016/7/layout/RepeatingBendingProcessNew"/>
    <dgm:cxn modelId="{3CD3F2FE-F19C-4264-8736-29FE52F3C726}" type="presOf" srcId="{4AE4DD86-C664-4A13-9375-EC66192B1A39}" destId="{B96B7B67-00A0-47A4-BEC3-82781E16E861}" srcOrd="1" destOrd="0" presId="urn:microsoft.com/office/officeart/2016/7/layout/RepeatingBendingProcessNew"/>
    <dgm:cxn modelId="{40BEDE50-A5E5-4C34-8020-3D8E64EC8434}" type="presParOf" srcId="{2F3FBAC0-89EE-4E48-B83E-C90AB95D7F36}" destId="{DED9E9E9-63EE-405E-8622-6B884AB4EC2C}" srcOrd="0" destOrd="0" presId="urn:microsoft.com/office/officeart/2016/7/layout/RepeatingBendingProcessNew"/>
    <dgm:cxn modelId="{92383AF8-C052-4B12-8CC2-513A6C9D6F0C}" type="presParOf" srcId="{2F3FBAC0-89EE-4E48-B83E-C90AB95D7F36}" destId="{3978FC67-496B-482F-874E-5AEBCEC51A6A}" srcOrd="1" destOrd="0" presId="urn:microsoft.com/office/officeart/2016/7/layout/RepeatingBendingProcessNew"/>
    <dgm:cxn modelId="{FC708853-098E-47B6-B492-DA42729DE03A}" type="presParOf" srcId="{3978FC67-496B-482F-874E-5AEBCEC51A6A}" destId="{0B202D35-5166-4E36-99D5-F180F98E3F0B}" srcOrd="0" destOrd="0" presId="urn:microsoft.com/office/officeart/2016/7/layout/RepeatingBendingProcessNew"/>
    <dgm:cxn modelId="{79A4B5A3-FA85-40F6-8F6F-03538079D08E}" type="presParOf" srcId="{2F3FBAC0-89EE-4E48-B83E-C90AB95D7F36}" destId="{E5BD1DFF-E5F3-4969-886B-B9F3EB4C6924}" srcOrd="2" destOrd="0" presId="urn:microsoft.com/office/officeart/2016/7/layout/RepeatingBendingProcessNew"/>
    <dgm:cxn modelId="{22BDF499-56A8-46B0-BFF4-80D75C1E1482}" type="presParOf" srcId="{2F3FBAC0-89EE-4E48-B83E-C90AB95D7F36}" destId="{9F3A2BDE-EE19-4724-BF97-6CE09B606A18}" srcOrd="3" destOrd="0" presId="urn:microsoft.com/office/officeart/2016/7/layout/RepeatingBendingProcessNew"/>
    <dgm:cxn modelId="{784AF9FA-8764-4930-986D-B2F90DE4452E}" type="presParOf" srcId="{9F3A2BDE-EE19-4724-BF97-6CE09B606A18}" destId="{3D3E4D53-01FC-4330-B2D7-F13EC63BE661}" srcOrd="0" destOrd="0" presId="urn:microsoft.com/office/officeart/2016/7/layout/RepeatingBendingProcessNew"/>
    <dgm:cxn modelId="{B887AE49-3C92-4F26-BFF1-DA612F448A3A}" type="presParOf" srcId="{2F3FBAC0-89EE-4E48-B83E-C90AB95D7F36}" destId="{3FD9D9F3-B42C-4DB3-A113-6ACCA087EFBE}" srcOrd="4" destOrd="0" presId="urn:microsoft.com/office/officeart/2016/7/layout/RepeatingBendingProcessNew"/>
    <dgm:cxn modelId="{E39088DE-7463-441D-8B03-9AA2D90585BC}" type="presParOf" srcId="{2F3FBAC0-89EE-4E48-B83E-C90AB95D7F36}" destId="{383C4F91-42EC-4DE7-9ACB-2226CF1BAA72}" srcOrd="5" destOrd="0" presId="urn:microsoft.com/office/officeart/2016/7/layout/RepeatingBendingProcessNew"/>
    <dgm:cxn modelId="{7BDBDD46-79C3-478D-93D7-638D328B24C5}" type="presParOf" srcId="{383C4F91-42EC-4DE7-9ACB-2226CF1BAA72}" destId="{08D95A78-4016-4924-B9AA-BEE90EE6B557}" srcOrd="0" destOrd="0" presId="urn:microsoft.com/office/officeart/2016/7/layout/RepeatingBendingProcessNew"/>
    <dgm:cxn modelId="{6493AB4C-2FB4-4619-89DD-E381C1826F6D}" type="presParOf" srcId="{2F3FBAC0-89EE-4E48-B83E-C90AB95D7F36}" destId="{99034FA5-D9AF-45BB-AF73-61A3A1CE5EBC}" srcOrd="6" destOrd="0" presId="urn:microsoft.com/office/officeart/2016/7/layout/RepeatingBendingProcessNew"/>
    <dgm:cxn modelId="{9CCB1D2F-8ED2-4FDF-A90D-F32E5688B0E4}" type="presParOf" srcId="{2F3FBAC0-89EE-4E48-B83E-C90AB95D7F36}" destId="{AB4C0609-96D3-471D-A13D-20A13C683440}" srcOrd="7" destOrd="0" presId="urn:microsoft.com/office/officeart/2016/7/layout/RepeatingBendingProcessNew"/>
    <dgm:cxn modelId="{2C37323E-9EA2-4E63-8889-2A95EB420A40}" type="presParOf" srcId="{AB4C0609-96D3-471D-A13D-20A13C683440}" destId="{E368925C-C577-486D-8D17-28FE960843DC}" srcOrd="0" destOrd="0" presId="urn:microsoft.com/office/officeart/2016/7/layout/RepeatingBendingProcessNew"/>
    <dgm:cxn modelId="{AC28BF34-EDC9-468B-AC63-B59058B1CA58}" type="presParOf" srcId="{2F3FBAC0-89EE-4E48-B83E-C90AB95D7F36}" destId="{B93311F3-56D0-4A57-8D09-FB99121ED171}" srcOrd="8" destOrd="0" presId="urn:microsoft.com/office/officeart/2016/7/layout/RepeatingBendingProcessNew"/>
    <dgm:cxn modelId="{D2CDD13B-21DB-49BA-8FA8-FC44DAE27407}" type="presParOf" srcId="{2F3FBAC0-89EE-4E48-B83E-C90AB95D7F36}" destId="{6D08CD0C-8BB9-47C0-944A-1E09A637669A}" srcOrd="9" destOrd="0" presId="urn:microsoft.com/office/officeart/2016/7/layout/RepeatingBendingProcessNew"/>
    <dgm:cxn modelId="{D312D8C8-58FF-4703-8427-C40457098154}" type="presParOf" srcId="{6D08CD0C-8BB9-47C0-944A-1E09A637669A}" destId="{73B43E18-9B6E-4112-BFFC-E4B41D1439FB}" srcOrd="0" destOrd="0" presId="urn:microsoft.com/office/officeart/2016/7/layout/RepeatingBendingProcessNew"/>
    <dgm:cxn modelId="{7449C59D-EF0F-41D5-B693-7322EC7FC52F}" type="presParOf" srcId="{2F3FBAC0-89EE-4E48-B83E-C90AB95D7F36}" destId="{D1E671FA-5D7B-40FB-8824-4F6924F42D44}" srcOrd="10" destOrd="0" presId="urn:microsoft.com/office/officeart/2016/7/layout/RepeatingBendingProcessNew"/>
    <dgm:cxn modelId="{295028AF-0D68-4F63-9D5C-5C4F9DE1717E}" type="presParOf" srcId="{2F3FBAC0-89EE-4E48-B83E-C90AB95D7F36}" destId="{21EEBC33-45BB-422B-B64B-F183DACC6267}" srcOrd="11" destOrd="0" presId="urn:microsoft.com/office/officeart/2016/7/layout/RepeatingBendingProcessNew"/>
    <dgm:cxn modelId="{F1838784-09CB-477B-B8A9-8F1FFDA9E733}" type="presParOf" srcId="{21EEBC33-45BB-422B-B64B-F183DACC6267}" destId="{1B633F70-57CE-4DF0-9953-79A937C5F89A}" srcOrd="0" destOrd="0" presId="urn:microsoft.com/office/officeart/2016/7/layout/RepeatingBendingProcessNew"/>
    <dgm:cxn modelId="{F2B60CCD-5283-40D6-BF16-2ADE4ADD797C}" type="presParOf" srcId="{2F3FBAC0-89EE-4E48-B83E-C90AB95D7F36}" destId="{7B43903B-2231-4E6B-999B-5687324B18C3}" srcOrd="12" destOrd="0" presId="urn:microsoft.com/office/officeart/2016/7/layout/RepeatingBendingProcessNew"/>
    <dgm:cxn modelId="{76B61E0E-9F20-4F8B-95A9-7A09175C21D7}" type="presParOf" srcId="{2F3FBAC0-89EE-4E48-B83E-C90AB95D7F36}" destId="{4059ED7D-6959-4827-ABC1-1C864146C724}" srcOrd="13" destOrd="0" presId="urn:microsoft.com/office/officeart/2016/7/layout/RepeatingBendingProcessNew"/>
    <dgm:cxn modelId="{096B28ED-3E0D-473C-87FD-F0D04BF1000F}" type="presParOf" srcId="{4059ED7D-6959-4827-ABC1-1C864146C724}" destId="{E5210D0F-9043-4570-9787-9A8BE9097AC6}" srcOrd="0" destOrd="0" presId="urn:microsoft.com/office/officeart/2016/7/layout/RepeatingBendingProcessNew"/>
    <dgm:cxn modelId="{EBD547A5-FCA7-421E-81C2-ACD869490866}" type="presParOf" srcId="{2F3FBAC0-89EE-4E48-B83E-C90AB95D7F36}" destId="{4D34BA74-207B-45C2-A6AE-25B305545A74}" srcOrd="14" destOrd="0" presId="urn:microsoft.com/office/officeart/2016/7/layout/RepeatingBendingProcessNew"/>
    <dgm:cxn modelId="{250BB2C9-402E-4E02-A7C8-50B6BCB70EFD}" type="presParOf" srcId="{2F3FBAC0-89EE-4E48-B83E-C90AB95D7F36}" destId="{ACAC45A1-034A-4468-BE89-E4C73319F60C}" srcOrd="15" destOrd="0" presId="urn:microsoft.com/office/officeart/2016/7/layout/RepeatingBendingProcessNew"/>
    <dgm:cxn modelId="{68CB1325-51C4-4219-A421-9985EFFB0B86}" type="presParOf" srcId="{ACAC45A1-034A-4468-BE89-E4C73319F60C}" destId="{EEF56F55-18B6-46C9-A967-70105FDE155A}" srcOrd="0" destOrd="0" presId="urn:microsoft.com/office/officeart/2016/7/layout/RepeatingBendingProcessNew"/>
    <dgm:cxn modelId="{16B1E5D3-437D-465F-8116-2D2EC21ECAA9}" type="presParOf" srcId="{2F3FBAC0-89EE-4E48-B83E-C90AB95D7F36}" destId="{F79BA4AA-D22C-4C35-A7B8-DCBAEC7C54F3}" srcOrd="16" destOrd="0" presId="urn:microsoft.com/office/officeart/2016/7/layout/RepeatingBendingProcessNew"/>
    <dgm:cxn modelId="{D3761DBE-0BFE-44F0-B8AE-C8A71981D741}" type="presParOf" srcId="{2F3FBAC0-89EE-4E48-B83E-C90AB95D7F36}" destId="{67296C3A-0FE3-444B-9954-FB1FCA01A71D}" srcOrd="17" destOrd="0" presId="urn:microsoft.com/office/officeart/2016/7/layout/RepeatingBendingProcessNew"/>
    <dgm:cxn modelId="{99729E7C-BB9A-45EE-BFEE-33A96C57D641}" type="presParOf" srcId="{67296C3A-0FE3-444B-9954-FB1FCA01A71D}" destId="{B96B7B67-00A0-47A4-BEC3-82781E16E861}" srcOrd="0" destOrd="0" presId="urn:microsoft.com/office/officeart/2016/7/layout/RepeatingBendingProcessNew"/>
    <dgm:cxn modelId="{3F101FE6-84EC-4F5F-A3BC-6901081075BD}" type="presParOf" srcId="{2F3FBAC0-89EE-4E48-B83E-C90AB95D7F36}" destId="{58855E45-2257-4342-9337-69E85166369A}" srcOrd="18" destOrd="0" presId="urn:microsoft.com/office/officeart/2016/7/layout/RepeatingBendingProcessNew"/>
    <dgm:cxn modelId="{60D52D5A-79E0-4276-8EE0-85D1A2C81C05}" type="presParOf" srcId="{2F3FBAC0-89EE-4E48-B83E-C90AB95D7F36}" destId="{096D43EE-70C8-43DC-AA17-3679215F1A21}" srcOrd="19" destOrd="0" presId="urn:microsoft.com/office/officeart/2016/7/layout/RepeatingBendingProcessNew"/>
    <dgm:cxn modelId="{BA814E06-D929-4336-8E14-1AE9F0BA3C67}" type="presParOf" srcId="{096D43EE-70C8-43DC-AA17-3679215F1A21}" destId="{56B96F67-CE59-4DF1-84DE-5917922E9DFB}" srcOrd="0" destOrd="0" presId="urn:microsoft.com/office/officeart/2016/7/layout/RepeatingBendingProcessNew"/>
    <dgm:cxn modelId="{B30F1B3C-ED7F-4BBC-BE2C-29258C85DD26}" type="presParOf" srcId="{2F3FBAC0-89EE-4E48-B83E-C90AB95D7F36}" destId="{8DE1C16E-5653-4FB8-BF70-F70B49F19907}" srcOrd="20" destOrd="0" presId="urn:microsoft.com/office/officeart/2016/7/layout/RepeatingBendingProcessNew"/>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2F5C3BB-BFCE-44A5-931C-71B6D3FA2E47}" type="doc">
      <dgm:prSet loTypeId="urn:microsoft.com/office/officeart/2016/7/layout/RepeatingBendingProcessNew" loCatId="process" qsTypeId="urn:microsoft.com/office/officeart/2005/8/quickstyle/simple2" qsCatId="simple" csTypeId="urn:microsoft.com/office/officeart/2005/8/colors/colorful2" csCatId="colorful"/>
      <dgm:spPr/>
      <dgm:t>
        <a:bodyPr/>
        <a:lstStyle/>
        <a:p>
          <a:endParaRPr lang="en-US"/>
        </a:p>
      </dgm:t>
    </dgm:pt>
    <dgm:pt modelId="{A9F1D543-287A-4F2E-AB87-E9806EAE4966}">
      <dgm:prSet custT="1"/>
      <dgm:spPr/>
      <dgm:t>
        <a:bodyPr/>
        <a:lstStyle/>
        <a:p>
          <a:r>
            <a:rPr lang="en-GB" sz="1600"/>
            <a:t>It started with TinyForth by </a:t>
          </a:r>
          <a:r>
            <a:rPr lang="en-GB" sz="1600" b="0"/>
            <a:t>T. Nakagawa in 2004, a cut down Forth, similar in philosophy to TinyBASIC, 26 variables and a reduced word set.</a:t>
          </a:r>
          <a:endParaRPr lang="en-US" sz="1600"/>
        </a:p>
      </dgm:t>
    </dgm:pt>
    <dgm:pt modelId="{9305D1FC-7BC0-4862-892D-2AF752F34EEC}" type="parTrans" cxnId="{E7186525-8A54-471C-9FC4-1CC860BE51B3}">
      <dgm:prSet/>
      <dgm:spPr/>
      <dgm:t>
        <a:bodyPr/>
        <a:lstStyle/>
        <a:p>
          <a:endParaRPr lang="en-US" sz="1600"/>
        </a:p>
      </dgm:t>
    </dgm:pt>
    <dgm:pt modelId="{5B31F5BA-295D-4687-8216-86B7CF8E0E20}" type="sibTrans" cxnId="{E7186525-8A54-471C-9FC4-1CC860BE51B3}">
      <dgm:prSet custT="1"/>
      <dgm:spPr/>
      <dgm:t>
        <a:bodyPr/>
        <a:lstStyle/>
        <a:p>
          <a:endParaRPr lang="en-US" sz="1600"/>
        </a:p>
      </dgm:t>
    </dgm:pt>
    <dgm:pt modelId="{3001CAAD-7873-48E8-9A25-6109ABA6E64D}">
      <dgm:prSet custT="1"/>
      <dgm:spPr/>
      <dgm:t>
        <a:bodyPr/>
        <a:lstStyle/>
        <a:p>
          <a:r>
            <a:rPr lang="en-GB" sz="1600"/>
            <a:t>In 2011, Ward Cunningham wrote Txtzyme a tiny interpreter to run on Arduino.</a:t>
          </a:r>
          <a:endParaRPr lang="en-US" sz="1600"/>
        </a:p>
      </dgm:t>
    </dgm:pt>
    <dgm:pt modelId="{6169AD78-322A-4601-9BA6-EA36EE3AE0E2}" type="parTrans" cxnId="{FE0B1F82-35D0-42EB-8D3F-A7398F29A323}">
      <dgm:prSet/>
      <dgm:spPr/>
      <dgm:t>
        <a:bodyPr/>
        <a:lstStyle/>
        <a:p>
          <a:endParaRPr lang="en-US" sz="1600"/>
        </a:p>
      </dgm:t>
    </dgm:pt>
    <dgm:pt modelId="{265311CE-977E-4962-9BFB-730490135282}" type="sibTrans" cxnId="{FE0B1F82-35D0-42EB-8D3F-A7398F29A323}">
      <dgm:prSet custT="1"/>
      <dgm:spPr/>
      <dgm:t>
        <a:bodyPr/>
        <a:lstStyle/>
        <a:p>
          <a:endParaRPr lang="en-US" sz="1600"/>
        </a:p>
      </dgm:t>
    </dgm:pt>
    <dgm:pt modelId="{894A20EF-7ECF-49DC-87CA-F6C2FECC817E}">
      <dgm:prSet custT="1"/>
      <dgm:spPr/>
      <dgm:t>
        <a:bodyPr/>
        <a:lstStyle/>
        <a:p>
          <a:r>
            <a:rPr lang="en-GB" sz="1600"/>
            <a:t>It had just 13 commands, one variable x, no arithmetic, no stacks, no : ; defs. </a:t>
          </a:r>
          <a:endParaRPr lang="en-US" sz="1600"/>
        </a:p>
      </dgm:t>
    </dgm:pt>
    <dgm:pt modelId="{14923E16-4460-4835-B9DE-701619459482}" type="parTrans" cxnId="{C3221977-ABA4-40A7-BF83-60D7B32BAE38}">
      <dgm:prSet/>
      <dgm:spPr/>
      <dgm:t>
        <a:bodyPr/>
        <a:lstStyle/>
        <a:p>
          <a:endParaRPr lang="en-US" sz="1600"/>
        </a:p>
      </dgm:t>
    </dgm:pt>
    <dgm:pt modelId="{9BD22F9C-90B2-4C58-B725-094BBC015E17}" type="sibTrans" cxnId="{C3221977-ABA4-40A7-BF83-60D7B32BAE38}">
      <dgm:prSet custT="1"/>
      <dgm:spPr/>
      <dgm:t>
        <a:bodyPr/>
        <a:lstStyle/>
        <a:p>
          <a:endParaRPr lang="en-US" sz="1600"/>
        </a:p>
      </dgm:t>
    </dgm:pt>
    <dgm:pt modelId="{457FB452-F883-4900-A91E-B98B8DAD4264}">
      <dgm:prSet custT="1"/>
      <dgm:spPr/>
      <dgm:t>
        <a:bodyPr/>
        <a:lstStyle/>
        <a:p>
          <a:r>
            <a:rPr lang="en-GB" sz="1600"/>
            <a:t>It provided an immediate, interpreted environment to interact with the  I/O.</a:t>
          </a:r>
          <a:endParaRPr lang="en-US" sz="1600"/>
        </a:p>
      </dgm:t>
    </dgm:pt>
    <dgm:pt modelId="{64EF1FA8-6FDF-4645-8E08-0E5050747D93}" type="parTrans" cxnId="{419A60A0-9536-4A74-ACF7-F230FBCBECDF}">
      <dgm:prSet/>
      <dgm:spPr/>
      <dgm:t>
        <a:bodyPr/>
        <a:lstStyle/>
        <a:p>
          <a:endParaRPr lang="en-US" sz="1600"/>
        </a:p>
      </dgm:t>
    </dgm:pt>
    <dgm:pt modelId="{2F4B25C9-CB3D-4C3E-9F93-7C23E2E268F2}" type="sibTrans" cxnId="{419A60A0-9536-4A74-ACF7-F230FBCBECDF}">
      <dgm:prSet custT="1"/>
      <dgm:spPr/>
      <dgm:t>
        <a:bodyPr/>
        <a:lstStyle/>
        <a:p>
          <a:endParaRPr lang="en-US" sz="1600"/>
        </a:p>
      </dgm:t>
    </dgm:pt>
    <dgm:pt modelId="{44C9819A-AAA1-448B-B06A-92DCB189F375}">
      <dgm:prSet custT="1"/>
      <dgm:spPr/>
      <dgm:t>
        <a:bodyPr/>
        <a:lstStyle/>
        <a:p>
          <a:r>
            <a:rPr lang="en-GB" sz="1600"/>
            <a:t>I came across Txtzyme in 2013, creating SIMPL on Arduino and MSP430.</a:t>
          </a:r>
          <a:endParaRPr lang="en-US" sz="1600"/>
        </a:p>
      </dgm:t>
    </dgm:pt>
    <dgm:pt modelId="{7F0D567D-619A-4C25-8D75-1400ED5A2A9B}" type="parTrans" cxnId="{3FE4600C-F721-4A53-9F8A-AC80575942F2}">
      <dgm:prSet/>
      <dgm:spPr/>
      <dgm:t>
        <a:bodyPr/>
        <a:lstStyle/>
        <a:p>
          <a:endParaRPr lang="en-US" sz="1600"/>
        </a:p>
      </dgm:t>
    </dgm:pt>
    <dgm:pt modelId="{16BA1B80-3B9A-496F-B4B7-A694F82DB3B9}" type="sibTrans" cxnId="{3FE4600C-F721-4A53-9F8A-AC80575942F2}">
      <dgm:prSet custT="1"/>
      <dgm:spPr/>
      <dgm:t>
        <a:bodyPr/>
        <a:lstStyle/>
        <a:p>
          <a:endParaRPr lang="en-US" sz="1600"/>
        </a:p>
      </dgm:t>
    </dgm:pt>
    <dgm:pt modelId="{33E556F2-D500-432D-8146-052606371272}">
      <dgm:prSet custT="1"/>
      <dgm:spPr/>
      <dgm:t>
        <a:bodyPr/>
        <a:lstStyle/>
        <a:p>
          <a:r>
            <a:rPr lang="en-GB" sz="1600"/>
            <a:t>SIMPL - Serial Interpreted Minimal Programming Language.</a:t>
          </a:r>
          <a:endParaRPr lang="en-US" sz="1600"/>
        </a:p>
      </dgm:t>
    </dgm:pt>
    <dgm:pt modelId="{9477D8ED-1EB0-4768-8182-C72418447FE0}" type="parTrans" cxnId="{D713ECCB-90BC-40CC-B901-603FAC7CF4A9}">
      <dgm:prSet/>
      <dgm:spPr/>
      <dgm:t>
        <a:bodyPr/>
        <a:lstStyle/>
        <a:p>
          <a:endParaRPr lang="en-US" sz="1600"/>
        </a:p>
      </dgm:t>
    </dgm:pt>
    <dgm:pt modelId="{7C79AE21-C3F0-47B9-9587-F9A0845018EC}" type="sibTrans" cxnId="{D713ECCB-90BC-40CC-B901-603FAC7CF4A9}">
      <dgm:prSet custT="1"/>
      <dgm:spPr/>
      <dgm:t>
        <a:bodyPr/>
        <a:lstStyle/>
        <a:p>
          <a:endParaRPr lang="en-US" sz="1600"/>
        </a:p>
      </dgm:t>
    </dgm:pt>
    <dgm:pt modelId="{0282C1DD-ADBA-4DC3-B57A-C3A60675B551}">
      <dgm:prSet custT="1"/>
      <dgm:spPr/>
      <dgm:t>
        <a:bodyPr/>
        <a:lstStyle/>
        <a:p>
          <a:r>
            <a:rPr lang="en-GB" sz="1600"/>
            <a:t>This added maths, User Defined functions (colon defs) and more variables.</a:t>
          </a:r>
          <a:endParaRPr lang="en-US" sz="1600"/>
        </a:p>
      </dgm:t>
    </dgm:pt>
    <dgm:pt modelId="{D9311702-2F35-49B1-9E36-AD6CEC57F439}" type="parTrans" cxnId="{F3111D6F-2205-4D28-82EA-9222E2410294}">
      <dgm:prSet/>
      <dgm:spPr/>
      <dgm:t>
        <a:bodyPr/>
        <a:lstStyle/>
        <a:p>
          <a:endParaRPr lang="en-US" sz="1600"/>
        </a:p>
      </dgm:t>
    </dgm:pt>
    <dgm:pt modelId="{5D2FF34E-1707-4F91-8490-3747F882C453}" type="sibTrans" cxnId="{F3111D6F-2205-4D28-82EA-9222E2410294}">
      <dgm:prSet custT="1"/>
      <dgm:spPr/>
      <dgm:t>
        <a:bodyPr/>
        <a:lstStyle/>
        <a:p>
          <a:endParaRPr lang="en-US" sz="1600"/>
        </a:p>
      </dgm:t>
    </dgm:pt>
    <dgm:pt modelId="{10D52C61-D26F-41A8-9226-5C7A337D7275}">
      <dgm:prSet custT="1"/>
      <dgm:spPr/>
      <dgm:t>
        <a:bodyPr/>
        <a:lstStyle/>
        <a:p>
          <a:r>
            <a:rPr lang="en-GB" sz="1600"/>
            <a:t>I used it for exercising motion control systems and force sensor instruments.</a:t>
          </a:r>
          <a:endParaRPr lang="en-US" sz="1600"/>
        </a:p>
      </dgm:t>
    </dgm:pt>
    <dgm:pt modelId="{1B546DF8-0822-4E56-B510-28AC376764D4}" type="parTrans" cxnId="{77632D2F-543D-444C-B4AC-DBE21AEEDB9B}">
      <dgm:prSet/>
      <dgm:spPr/>
      <dgm:t>
        <a:bodyPr/>
        <a:lstStyle/>
        <a:p>
          <a:endParaRPr lang="en-US" sz="1600"/>
        </a:p>
      </dgm:t>
    </dgm:pt>
    <dgm:pt modelId="{467A18EA-687F-4081-822F-1F892A176645}" type="sibTrans" cxnId="{77632D2F-543D-444C-B4AC-DBE21AEEDB9B}">
      <dgm:prSet custT="1"/>
      <dgm:spPr/>
      <dgm:t>
        <a:bodyPr/>
        <a:lstStyle/>
        <a:p>
          <a:endParaRPr lang="en-US" sz="1600"/>
        </a:p>
      </dgm:t>
    </dgm:pt>
    <dgm:pt modelId="{5AD379FA-3F58-4CEA-BEA0-A20F798C7B4B}">
      <dgm:prSet custT="1"/>
      <dgm:spPr/>
      <dgm:t>
        <a:bodyPr/>
        <a:lstStyle/>
        <a:p>
          <a:r>
            <a:rPr lang="en-GB" sz="1600"/>
            <a:t>I also  wrote a simple memory dump screen/editor for MSP430 using SPI RAM.</a:t>
          </a:r>
          <a:endParaRPr lang="en-US" sz="1600"/>
        </a:p>
      </dgm:t>
    </dgm:pt>
    <dgm:pt modelId="{551DD717-3EB2-42F3-9AFE-8B21E99F1B77}" type="parTrans" cxnId="{37366851-172C-46AD-93C0-B70BCF077414}">
      <dgm:prSet/>
      <dgm:spPr/>
      <dgm:t>
        <a:bodyPr/>
        <a:lstStyle/>
        <a:p>
          <a:endParaRPr lang="en-US" sz="1600"/>
        </a:p>
      </dgm:t>
    </dgm:pt>
    <dgm:pt modelId="{186561F7-6D43-4C9A-A7D1-73CB653A8DE2}" type="sibTrans" cxnId="{37366851-172C-46AD-93C0-B70BCF077414}">
      <dgm:prSet custT="1"/>
      <dgm:spPr/>
      <dgm:t>
        <a:bodyPr/>
        <a:lstStyle/>
        <a:p>
          <a:endParaRPr lang="en-US" sz="1600"/>
        </a:p>
      </dgm:t>
    </dgm:pt>
    <dgm:pt modelId="{6C8CE19D-8C4B-406F-ADA0-7CCD3AC24DC1}">
      <dgm:prSet custT="1"/>
      <dgm:spPr/>
      <dgm:t>
        <a:bodyPr/>
        <a:lstStyle/>
        <a:p>
          <a:r>
            <a:rPr lang="en-GB" sz="1600"/>
            <a:t>I called SIMPL  a ”hardware bring-up tool” for initial testing of new hardware.</a:t>
          </a:r>
          <a:br>
            <a:rPr lang="en-GB" sz="1600"/>
          </a:br>
          <a:br>
            <a:rPr lang="en-GB" sz="1600"/>
          </a:br>
          <a:endParaRPr lang="en-US" sz="1600"/>
        </a:p>
      </dgm:t>
    </dgm:pt>
    <dgm:pt modelId="{77A58390-DB05-4257-9803-1B3F47908542}" type="parTrans" cxnId="{354EA4ED-4455-40E6-88BA-FFBF4B00487C}">
      <dgm:prSet/>
      <dgm:spPr/>
      <dgm:t>
        <a:bodyPr/>
        <a:lstStyle/>
        <a:p>
          <a:endParaRPr lang="en-US" sz="1600"/>
        </a:p>
      </dgm:t>
    </dgm:pt>
    <dgm:pt modelId="{E1AD5997-BD9E-4E99-B1F1-CFD8D14C14CB}" type="sibTrans" cxnId="{354EA4ED-4455-40E6-88BA-FFBF4B00487C}">
      <dgm:prSet/>
      <dgm:spPr/>
      <dgm:t>
        <a:bodyPr/>
        <a:lstStyle/>
        <a:p>
          <a:endParaRPr lang="en-US" sz="1600"/>
        </a:p>
      </dgm:t>
    </dgm:pt>
    <dgm:pt modelId="{C9558A0B-C4B3-4EE3-88A6-54427E746A43}" type="pres">
      <dgm:prSet presAssocID="{C2F5C3BB-BFCE-44A5-931C-71B6D3FA2E47}" presName="Name0" presStyleCnt="0">
        <dgm:presLayoutVars>
          <dgm:dir/>
          <dgm:resizeHandles val="exact"/>
        </dgm:presLayoutVars>
      </dgm:prSet>
      <dgm:spPr/>
    </dgm:pt>
    <dgm:pt modelId="{6341F0CC-6ECC-4FB3-8137-42864FB12B19}" type="pres">
      <dgm:prSet presAssocID="{A9F1D543-287A-4F2E-AB87-E9806EAE4966}" presName="node" presStyleLbl="node1" presStyleIdx="0" presStyleCnt="10">
        <dgm:presLayoutVars>
          <dgm:bulletEnabled val="1"/>
        </dgm:presLayoutVars>
      </dgm:prSet>
      <dgm:spPr/>
    </dgm:pt>
    <dgm:pt modelId="{3242E198-60C0-45D3-8107-246B46E9F406}" type="pres">
      <dgm:prSet presAssocID="{5B31F5BA-295D-4687-8216-86B7CF8E0E20}" presName="sibTrans" presStyleLbl="sibTrans1D1" presStyleIdx="0" presStyleCnt="9"/>
      <dgm:spPr/>
    </dgm:pt>
    <dgm:pt modelId="{FA0599CF-DE3B-4EEB-8CFD-02FDF9564CB7}" type="pres">
      <dgm:prSet presAssocID="{5B31F5BA-295D-4687-8216-86B7CF8E0E20}" presName="connectorText" presStyleLbl="sibTrans1D1" presStyleIdx="0" presStyleCnt="9"/>
      <dgm:spPr/>
    </dgm:pt>
    <dgm:pt modelId="{55E07048-FD14-4CF8-BEEB-FD40A335C669}" type="pres">
      <dgm:prSet presAssocID="{3001CAAD-7873-48E8-9A25-6109ABA6E64D}" presName="node" presStyleLbl="node1" presStyleIdx="1" presStyleCnt="10">
        <dgm:presLayoutVars>
          <dgm:bulletEnabled val="1"/>
        </dgm:presLayoutVars>
      </dgm:prSet>
      <dgm:spPr/>
    </dgm:pt>
    <dgm:pt modelId="{A9CB924B-7749-49A1-9642-BE1FE9513C4C}" type="pres">
      <dgm:prSet presAssocID="{265311CE-977E-4962-9BFB-730490135282}" presName="sibTrans" presStyleLbl="sibTrans1D1" presStyleIdx="1" presStyleCnt="9"/>
      <dgm:spPr/>
    </dgm:pt>
    <dgm:pt modelId="{533BEE62-4720-4964-875A-388831BE62C8}" type="pres">
      <dgm:prSet presAssocID="{265311CE-977E-4962-9BFB-730490135282}" presName="connectorText" presStyleLbl="sibTrans1D1" presStyleIdx="1" presStyleCnt="9"/>
      <dgm:spPr/>
    </dgm:pt>
    <dgm:pt modelId="{1A8F10C7-3C30-4E95-B7C6-C210788F0E9E}" type="pres">
      <dgm:prSet presAssocID="{894A20EF-7ECF-49DC-87CA-F6C2FECC817E}" presName="node" presStyleLbl="node1" presStyleIdx="2" presStyleCnt="10">
        <dgm:presLayoutVars>
          <dgm:bulletEnabled val="1"/>
        </dgm:presLayoutVars>
      </dgm:prSet>
      <dgm:spPr/>
    </dgm:pt>
    <dgm:pt modelId="{4371F992-86F1-482B-AF2D-493C10B5CE40}" type="pres">
      <dgm:prSet presAssocID="{9BD22F9C-90B2-4C58-B725-094BBC015E17}" presName="sibTrans" presStyleLbl="sibTrans1D1" presStyleIdx="2" presStyleCnt="9"/>
      <dgm:spPr/>
    </dgm:pt>
    <dgm:pt modelId="{8CFF2A1B-6268-421F-9ACD-DC7F94026876}" type="pres">
      <dgm:prSet presAssocID="{9BD22F9C-90B2-4C58-B725-094BBC015E17}" presName="connectorText" presStyleLbl="sibTrans1D1" presStyleIdx="2" presStyleCnt="9"/>
      <dgm:spPr/>
    </dgm:pt>
    <dgm:pt modelId="{70EF502D-D933-4E51-9DC1-0F6FA53E4F18}" type="pres">
      <dgm:prSet presAssocID="{457FB452-F883-4900-A91E-B98B8DAD4264}" presName="node" presStyleLbl="node1" presStyleIdx="3" presStyleCnt="10">
        <dgm:presLayoutVars>
          <dgm:bulletEnabled val="1"/>
        </dgm:presLayoutVars>
      </dgm:prSet>
      <dgm:spPr/>
    </dgm:pt>
    <dgm:pt modelId="{C8E898E2-D84E-4EC5-B26B-27CF24F75186}" type="pres">
      <dgm:prSet presAssocID="{2F4B25C9-CB3D-4C3E-9F93-7C23E2E268F2}" presName="sibTrans" presStyleLbl="sibTrans1D1" presStyleIdx="3" presStyleCnt="9"/>
      <dgm:spPr/>
    </dgm:pt>
    <dgm:pt modelId="{2CBB1D02-E09D-4E14-A775-5AE17C973505}" type="pres">
      <dgm:prSet presAssocID="{2F4B25C9-CB3D-4C3E-9F93-7C23E2E268F2}" presName="connectorText" presStyleLbl="sibTrans1D1" presStyleIdx="3" presStyleCnt="9"/>
      <dgm:spPr/>
    </dgm:pt>
    <dgm:pt modelId="{1555C0F7-2456-4B32-B62A-BCD9F12693AA}" type="pres">
      <dgm:prSet presAssocID="{44C9819A-AAA1-448B-B06A-92DCB189F375}" presName="node" presStyleLbl="node1" presStyleIdx="4" presStyleCnt="10">
        <dgm:presLayoutVars>
          <dgm:bulletEnabled val="1"/>
        </dgm:presLayoutVars>
      </dgm:prSet>
      <dgm:spPr/>
    </dgm:pt>
    <dgm:pt modelId="{754C9A7A-EE64-402A-8B31-E3B22F7331A5}" type="pres">
      <dgm:prSet presAssocID="{16BA1B80-3B9A-496F-B4B7-A694F82DB3B9}" presName="sibTrans" presStyleLbl="sibTrans1D1" presStyleIdx="4" presStyleCnt="9"/>
      <dgm:spPr/>
    </dgm:pt>
    <dgm:pt modelId="{F4D56F48-5A1B-4167-B476-9FE15F18F3A1}" type="pres">
      <dgm:prSet presAssocID="{16BA1B80-3B9A-496F-B4B7-A694F82DB3B9}" presName="connectorText" presStyleLbl="sibTrans1D1" presStyleIdx="4" presStyleCnt="9"/>
      <dgm:spPr/>
    </dgm:pt>
    <dgm:pt modelId="{0F47182D-0E8D-4D6B-A94A-FD8D9A33E39F}" type="pres">
      <dgm:prSet presAssocID="{33E556F2-D500-432D-8146-052606371272}" presName="node" presStyleLbl="node1" presStyleIdx="5" presStyleCnt="10">
        <dgm:presLayoutVars>
          <dgm:bulletEnabled val="1"/>
        </dgm:presLayoutVars>
      </dgm:prSet>
      <dgm:spPr/>
    </dgm:pt>
    <dgm:pt modelId="{671CFFC0-4A9A-428D-B660-0D43A2CCEBFF}" type="pres">
      <dgm:prSet presAssocID="{7C79AE21-C3F0-47B9-9587-F9A0845018EC}" presName="sibTrans" presStyleLbl="sibTrans1D1" presStyleIdx="5" presStyleCnt="9"/>
      <dgm:spPr/>
    </dgm:pt>
    <dgm:pt modelId="{EB49E748-C065-494C-845B-816F8F53D0E3}" type="pres">
      <dgm:prSet presAssocID="{7C79AE21-C3F0-47B9-9587-F9A0845018EC}" presName="connectorText" presStyleLbl="sibTrans1D1" presStyleIdx="5" presStyleCnt="9"/>
      <dgm:spPr/>
    </dgm:pt>
    <dgm:pt modelId="{803D493A-0653-439F-8D45-791D7CA84666}" type="pres">
      <dgm:prSet presAssocID="{0282C1DD-ADBA-4DC3-B57A-C3A60675B551}" presName="node" presStyleLbl="node1" presStyleIdx="6" presStyleCnt="10">
        <dgm:presLayoutVars>
          <dgm:bulletEnabled val="1"/>
        </dgm:presLayoutVars>
      </dgm:prSet>
      <dgm:spPr/>
    </dgm:pt>
    <dgm:pt modelId="{7675711D-C2E9-4288-9596-E3B366B4D790}" type="pres">
      <dgm:prSet presAssocID="{5D2FF34E-1707-4F91-8490-3747F882C453}" presName="sibTrans" presStyleLbl="sibTrans1D1" presStyleIdx="6" presStyleCnt="9"/>
      <dgm:spPr/>
    </dgm:pt>
    <dgm:pt modelId="{14308721-34BF-438A-AB3F-6BBA05E82825}" type="pres">
      <dgm:prSet presAssocID="{5D2FF34E-1707-4F91-8490-3747F882C453}" presName="connectorText" presStyleLbl="sibTrans1D1" presStyleIdx="6" presStyleCnt="9"/>
      <dgm:spPr/>
    </dgm:pt>
    <dgm:pt modelId="{69218C24-234F-42D6-9CA3-6DDE354CF71F}" type="pres">
      <dgm:prSet presAssocID="{10D52C61-D26F-41A8-9226-5C7A337D7275}" presName="node" presStyleLbl="node1" presStyleIdx="7" presStyleCnt="10">
        <dgm:presLayoutVars>
          <dgm:bulletEnabled val="1"/>
        </dgm:presLayoutVars>
      </dgm:prSet>
      <dgm:spPr/>
    </dgm:pt>
    <dgm:pt modelId="{262455B8-99BB-4EFB-A3AB-9B076F00FC4A}" type="pres">
      <dgm:prSet presAssocID="{467A18EA-687F-4081-822F-1F892A176645}" presName="sibTrans" presStyleLbl="sibTrans1D1" presStyleIdx="7" presStyleCnt="9"/>
      <dgm:spPr/>
    </dgm:pt>
    <dgm:pt modelId="{5B12F6B0-9A33-4522-B99C-596D292250FA}" type="pres">
      <dgm:prSet presAssocID="{467A18EA-687F-4081-822F-1F892A176645}" presName="connectorText" presStyleLbl="sibTrans1D1" presStyleIdx="7" presStyleCnt="9"/>
      <dgm:spPr/>
    </dgm:pt>
    <dgm:pt modelId="{E378AC9B-11C3-4CA2-B901-8FC05F6CA46D}" type="pres">
      <dgm:prSet presAssocID="{5AD379FA-3F58-4CEA-BEA0-A20F798C7B4B}" presName="node" presStyleLbl="node1" presStyleIdx="8" presStyleCnt="10">
        <dgm:presLayoutVars>
          <dgm:bulletEnabled val="1"/>
        </dgm:presLayoutVars>
      </dgm:prSet>
      <dgm:spPr/>
    </dgm:pt>
    <dgm:pt modelId="{B3B3FD28-E9BA-4BA6-B933-FED3655AD557}" type="pres">
      <dgm:prSet presAssocID="{186561F7-6D43-4C9A-A7D1-73CB653A8DE2}" presName="sibTrans" presStyleLbl="sibTrans1D1" presStyleIdx="8" presStyleCnt="9"/>
      <dgm:spPr/>
    </dgm:pt>
    <dgm:pt modelId="{27F6A0BD-D02C-4B0C-BAB8-29C9D3C9F28E}" type="pres">
      <dgm:prSet presAssocID="{186561F7-6D43-4C9A-A7D1-73CB653A8DE2}" presName="connectorText" presStyleLbl="sibTrans1D1" presStyleIdx="8" presStyleCnt="9"/>
      <dgm:spPr/>
    </dgm:pt>
    <dgm:pt modelId="{E1E69196-8C05-426D-852C-5773205B4725}" type="pres">
      <dgm:prSet presAssocID="{6C8CE19D-8C4B-406F-ADA0-7CCD3AC24DC1}" presName="node" presStyleLbl="node1" presStyleIdx="9" presStyleCnt="10">
        <dgm:presLayoutVars>
          <dgm:bulletEnabled val="1"/>
        </dgm:presLayoutVars>
      </dgm:prSet>
      <dgm:spPr/>
    </dgm:pt>
  </dgm:ptLst>
  <dgm:cxnLst>
    <dgm:cxn modelId="{936E3B09-9FC9-41CA-BD5F-8A8FD37B7024}" type="presOf" srcId="{33E556F2-D500-432D-8146-052606371272}" destId="{0F47182D-0E8D-4D6B-A94A-FD8D9A33E39F}" srcOrd="0" destOrd="0" presId="urn:microsoft.com/office/officeart/2016/7/layout/RepeatingBendingProcessNew"/>
    <dgm:cxn modelId="{3FE4600C-F721-4A53-9F8A-AC80575942F2}" srcId="{C2F5C3BB-BFCE-44A5-931C-71B6D3FA2E47}" destId="{44C9819A-AAA1-448B-B06A-92DCB189F375}" srcOrd="4" destOrd="0" parTransId="{7F0D567D-619A-4C25-8D75-1400ED5A2A9B}" sibTransId="{16BA1B80-3B9A-496F-B4B7-A694F82DB3B9}"/>
    <dgm:cxn modelId="{6F67D20E-1BFF-4C46-8F59-1858C02E36E5}" type="presOf" srcId="{3001CAAD-7873-48E8-9A25-6109ABA6E64D}" destId="{55E07048-FD14-4CF8-BEEB-FD40A335C669}" srcOrd="0" destOrd="0" presId="urn:microsoft.com/office/officeart/2016/7/layout/RepeatingBendingProcessNew"/>
    <dgm:cxn modelId="{39820712-A342-40D1-9F1C-204F18D7E5AD}" type="presOf" srcId="{467A18EA-687F-4081-822F-1F892A176645}" destId="{262455B8-99BB-4EFB-A3AB-9B076F00FC4A}" srcOrd="0" destOrd="0" presId="urn:microsoft.com/office/officeart/2016/7/layout/RepeatingBendingProcessNew"/>
    <dgm:cxn modelId="{BD22DE1A-7BEB-49A8-B6BD-BED83E986900}" type="presOf" srcId="{6C8CE19D-8C4B-406F-ADA0-7CCD3AC24DC1}" destId="{E1E69196-8C05-426D-852C-5773205B4725}" srcOrd="0" destOrd="0" presId="urn:microsoft.com/office/officeart/2016/7/layout/RepeatingBendingProcessNew"/>
    <dgm:cxn modelId="{E7186525-8A54-471C-9FC4-1CC860BE51B3}" srcId="{C2F5C3BB-BFCE-44A5-931C-71B6D3FA2E47}" destId="{A9F1D543-287A-4F2E-AB87-E9806EAE4966}" srcOrd="0" destOrd="0" parTransId="{9305D1FC-7BC0-4862-892D-2AF752F34EEC}" sibTransId="{5B31F5BA-295D-4687-8216-86B7CF8E0E20}"/>
    <dgm:cxn modelId="{DDA4DC27-CE3C-4FF4-97EA-0520199823A4}" type="presOf" srcId="{16BA1B80-3B9A-496F-B4B7-A694F82DB3B9}" destId="{754C9A7A-EE64-402A-8B31-E3B22F7331A5}" srcOrd="0" destOrd="0" presId="urn:microsoft.com/office/officeart/2016/7/layout/RepeatingBendingProcessNew"/>
    <dgm:cxn modelId="{77632D2F-543D-444C-B4AC-DBE21AEEDB9B}" srcId="{C2F5C3BB-BFCE-44A5-931C-71B6D3FA2E47}" destId="{10D52C61-D26F-41A8-9226-5C7A337D7275}" srcOrd="7" destOrd="0" parTransId="{1B546DF8-0822-4E56-B510-28AC376764D4}" sibTransId="{467A18EA-687F-4081-822F-1F892A176645}"/>
    <dgm:cxn modelId="{D6533438-44E2-4B4E-B562-64ACB5F9D765}" type="presOf" srcId="{2F4B25C9-CB3D-4C3E-9F93-7C23E2E268F2}" destId="{C8E898E2-D84E-4EC5-B26B-27CF24F75186}" srcOrd="0" destOrd="0" presId="urn:microsoft.com/office/officeart/2016/7/layout/RepeatingBendingProcessNew"/>
    <dgm:cxn modelId="{BA14BF44-4D70-45B2-8BCB-AD65C7E4A545}" type="presOf" srcId="{10D52C61-D26F-41A8-9226-5C7A337D7275}" destId="{69218C24-234F-42D6-9CA3-6DDE354CF71F}" srcOrd="0" destOrd="0" presId="urn:microsoft.com/office/officeart/2016/7/layout/RepeatingBendingProcessNew"/>
    <dgm:cxn modelId="{D4364166-BC87-40CB-A1CA-8A51CE3BF66F}" type="presOf" srcId="{C2F5C3BB-BFCE-44A5-931C-71B6D3FA2E47}" destId="{C9558A0B-C4B3-4EE3-88A6-54427E746A43}" srcOrd="0" destOrd="0" presId="urn:microsoft.com/office/officeart/2016/7/layout/RepeatingBendingProcessNew"/>
    <dgm:cxn modelId="{8CB94C66-CE6A-41D2-AD31-BA015C31221E}" type="presOf" srcId="{265311CE-977E-4962-9BFB-730490135282}" destId="{A9CB924B-7749-49A1-9642-BE1FE9513C4C}" srcOrd="0" destOrd="0" presId="urn:microsoft.com/office/officeart/2016/7/layout/RepeatingBendingProcessNew"/>
    <dgm:cxn modelId="{E326C848-FBA2-4D80-A568-50B99D4C8AFF}" type="presOf" srcId="{2F4B25C9-CB3D-4C3E-9F93-7C23E2E268F2}" destId="{2CBB1D02-E09D-4E14-A775-5AE17C973505}" srcOrd="1" destOrd="0" presId="urn:microsoft.com/office/officeart/2016/7/layout/RepeatingBendingProcessNew"/>
    <dgm:cxn modelId="{A6C6446D-3B75-4B4B-A0BD-15D21E77069F}" type="presOf" srcId="{186561F7-6D43-4C9A-A7D1-73CB653A8DE2}" destId="{B3B3FD28-E9BA-4BA6-B933-FED3655AD557}" srcOrd="0" destOrd="0" presId="urn:microsoft.com/office/officeart/2016/7/layout/RepeatingBendingProcessNew"/>
    <dgm:cxn modelId="{7BE9656E-62BB-4E2B-8F75-5C7AA0D6BC1B}" type="presOf" srcId="{7C79AE21-C3F0-47B9-9587-F9A0845018EC}" destId="{EB49E748-C065-494C-845B-816F8F53D0E3}" srcOrd="1" destOrd="0" presId="urn:microsoft.com/office/officeart/2016/7/layout/RepeatingBendingProcessNew"/>
    <dgm:cxn modelId="{40CBDC6E-5600-4ACA-AB5A-BAEC45EF2126}" type="presOf" srcId="{9BD22F9C-90B2-4C58-B725-094BBC015E17}" destId="{8CFF2A1B-6268-421F-9ACD-DC7F94026876}" srcOrd="1" destOrd="0" presId="urn:microsoft.com/office/officeart/2016/7/layout/RepeatingBendingProcessNew"/>
    <dgm:cxn modelId="{F3111D6F-2205-4D28-82EA-9222E2410294}" srcId="{C2F5C3BB-BFCE-44A5-931C-71B6D3FA2E47}" destId="{0282C1DD-ADBA-4DC3-B57A-C3A60675B551}" srcOrd="6" destOrd="0" parTransId="{D9311702-2F35-49B1-9E36-AD6CEC57F439}" sibTransId="{5D2FF34E-1707-4F91-8490-3747F882C453}"/>
    <dgm:cxn modelId="{37366851-172C-46AD-93C0-B70BCF077414}" srcId="{C2F5C3BB-BFCE-44A5-931C-71B6D3FA2E47}" destId="{5AD379FA-3F58-4CEA-BEA0-A20F798C7B4B}" srcOrd="8" destOrd="0" parTransId="{551DD717-3EB2-42F3-9AFE-8B21E99F1B77}" sibTransId="{186561F7-6D43-4C9A-A7D1-73CB653A8DE2}"/>
    <dgm:cxn modelId="{26757156-7501-42C7-8425-71CD3B3BE1BE}" type="presOf" srcId="{467A18EA-687F-4081-822F-1F892A176645}" destId="{5B12F6B0-9A33-4522-B99C-596D292250FA}" srcOrd="1" destOrd="0" presId="urn:microsoft.com/office/officeart/2016/7/layout/RepeatingBendingProcessNew"/>
    <dgm:cxn modelId="{6E14BE76-4653-4949-BEE9-5B48F2008E8F}" type="presOf" srcId="{894A20EF-7ECF-49DC-87CA-F6C2FECC817E}" destId="{1A8F10C7-3C30-4E95-B7C6-C210788F0E9E}" srcOrd="0" destOrd="0" presId="urn:microsoft.com/office/officeart/2016/7/layout/RepeatingBendingProcessNew"/>
    <dgm:cxn modelId="{4BF8C376-4F3F-41A6-9136-1CDA6358C453}" type="presOf" srcId="{9BD22F9C-90B2-4C58-B725-094BBC015E17}" destId="{4371F992-86F1-482B-AF2D-493C10B5CE40}" srcOrd="0" destOrd="0" presId="urn:microsoft.com/office/officeart/2016/7/layout/RepeatingBendingProcessNew"/>
    <dgm:cxn modelId="{C3221977-ABA4-40A7-BF83-60D7B32BAE38}" srcId="{C2F5C3BB-BFCE-44A5-931C-71B6D3FA2E47}" destId="{894A20EF-7ECF-49DC-87CA-F6C2FECC817E}" srcOrd="2" destOrd="0" parTransId="{14923E16-4460-4835-B9DE-701619459482}" sibTransId="{9BD22F9C-90B2-4C58-B725-094BBC015E17}"/>
    <dgm:cxn modelId="{8FB14D80-7002-486F-BD91-31CFC5932EE5}" type="presOf" srcId="{44C9819A-AAA1-448B-B06A-92DCB189F375}" destId="{1555C0F7-2456-4B32-B62A-BCD9F12693AA}" srcOrd="0" destOrd="0" presId="urn:microsoft.com/office/officeart/2016/7/layout/RepeatingBendingProcessNew"/>
    <dgm:cxn modelId="{FE0B1F82-35D0-42EB-8D3F-A7398F29A323}" srcId="{C2F5C3BB-BFCE-44A5-931C-71B6D3FA2E47}" destId="{3001CAAD-7873-48E8-9A25-6109ABA6E64D}" srcOrd="1" destOrd="0" parTransId="{6169AD78-322A-4601-9BA6-EA36EE3AE0E2}" sibTransId="{265311CE-977E-4962-9BFB-730490135282}"/>
    <dgm:cxn modelId="{2FFD9E8B-B9A8-4E4A-B678-6D7FC143BA0E}" type="presOf" srcId="{16BA1B80-3B9A-496F-B4B7-A694F82DB3B9}" destId="{F4D56F48-5A1B-4167-B476-9FE15F18F3A1}" srcOrd="1" destOrd="0" presId="urn:microsoft.com/office/officeart/2016/7/layout/RepeatingBendingProcessNew"/>
    <dgm:cxn modelId="{7ECD138E-4EBD-40E9-97F3-3919CD30007C}" type="presOf" srcId="{265311CE-977E-4962-9BFB-730490135282}" destId="{533BEE62-4720-4964-875A-388831BE62C8}" srcOrd="1" destOrd="0" presId="urn:microsoft.com/office/officeart/2016/7/layout/RepeatingBendingProcessNew"/>
    <dgm:cxn modelId="{E0583C9A-FF72-4E3B-B7B4-D6D69E29A7AF}" type="presOf" srcId="{5D2FF34E-1707-4F91-8490-3747F882C453}" destId="{7675711D-C2E9-4288-9596-E3B366B4D790}" srcOrd="0" destOrd="0" presId="urn:microsoft.com/office/officeart/2016/7/layout/RepeatingBendingProcessNew"/>
    <dgm:cxn modelId="{419A60A0-9536-4A74-ACF7-F230FBCBECDF}" srcId="{C2F5C3BB-BFCE-44A5-931C-71B6D3FA2E47}" destId="{457FB452-F883-4900-A91E-B98B8DAD4264}" srcOrd="3" destOrd="0" parTransId="{64EF1FA8-6FDF-4645-8E08-0E5050747D93}" sibTransId="{2F4B25C9-CB3D-4C3E-9F93-7C23E2E268F2}"/>
    <dgm:cxn modelId="{D4A5CEA9-3E1B-4F05-BE7C-FBF4D5DD8D2B}" type="presOf" srcId="{5B31F5BA-295D-4687-8216-86B7CF8E0E20}" destId="{3242E198-60C0-45D3-8107-246B46E9F406}" srcOrd="0" destOrd="0" presId="urn:microsoft.com/office/officeart/2016/7/layout/RepeatingBendingProcessNew"/>
    <dgm:cxn modelId="{E42F8BAF-8911-4449-AEF4-E2B79E7C903E}" type="presOf" srcId="{5B31F5BA-295D-4687-8216-86B7CF8E0E20}" destId="{FA0599CF-DE3B-4EEB-8CFD-02FDF9564CB7}" srcOrd="1" destOrd="0" presId="urn:microsoft.com/office/officeart/2016/7/layout/RepeatingBendingProcessNew"/>
    <dgm:cxn modelId="{F2CED2AF-AB4E-42B0-BC09-E909E9A295C0}" type="presOf" srcId="{0282C1DD-ADBA-4DC3-B57A-C3A60675B551}" destId="{803D493A-0653-439F-8D45-791D7CA84666}" srcOrd="0" destOrd="0" presId="urn:microsoft.com/office/officeart/2016/7/layout/RepeatingBendingProcessNew"/>
    <dgm:cxn modelId="{787DDFB6-E62A-4ABA-8594-380128A83461}" type="presOf" srcId="{5D2FF34E-1707-4F91-8490-3747F882C453}" destId="{14308721-34BF-438A-AB3F-6BBA05E82825}" srcOrd="1" destOrd="0" presId="urn:microsoft.com/office/officeart/2016/7/layout/RepeatingBendingProcessNew"/>
    <dgm:cxn modelId="{CA749BB7-30EE-471A-AFEC-7D173FDE8224}" type="presOf" srcId="{7C79AE21-C3F0-47B9-9587-F9A0845018EC}" destId="{671CFFC0-4A9A-428D-B660-0D43A2CCEBFF}" srcOrd="0" destOrd="0" presId="urn:microsoft.com/office/officeart/2016/7/layout/RepeatingBendingProcessNew"/>
    <dgm:cxn modelId="{D713ECCB-90BC-40CC-B901-603FAC7CF4A9}" srcId="{C2F5C3BB-BFCE-44A5-931C-71B6D3FA2E47}" destId="{33E556F2-D500-432D-8146-052606371272}" srcOrd="5" destOrd="0" parTransId="{9477D8ED-1EB0-4768-8182-C72418447FE0}" sibTransId="{7C79AE21-C3F0-47B9-9587-F9A0845018EC}"/>
    <dgm:cxn modelId="{941EDBCC-B48D-4775-A48D-33200C3C2ACE}" type="presOf" srcId="{5AD379FA-3F58-4CEA-BEA0-A20F798C7B4B}" destId="{E378AC9B-11C3-4CA2-B901-8FC05F6CA46D}" srcOrd="0" destOrd="0" presId="urn:microsoft.com/office/officeart/2016/7/layout/RepeatingBendingProcessNew"/>
    <dgm:cxn modelId="{CE108DE5-3BB7-4F0A-A40B-1A512676E641}" type="presOf" srcId="{A9F1D543-287A-4F2E-AB87-E9806EAE4966}" destId="{6341F0CC-6ECC-4FB3-8137-42864FB12B19}" srcOrd="0" destOrd="0" presId="urn:microsoft.com/office/officeart/2016/7/layout/RepeatingBendingProcessNew"/>
    <dgm:cxn modelId="{893F39ED-F121-4C26-A309-6AC6DC90FCF3}" type="presOf" srcId="{186561F7-6D43-4C9A-A7D1-73CB653A8DE2}" destId="{27F6A0BD-D02C-4B0C-BAB8-29C9D3C9F28E}" srcOrd="1" destOrd="0" presId="urn:microsoft.com/office/officeart/2016/7/layout/RepeatingBendingProcessNew"/>
    <dgm:cxn modelId="{354EA4ED-4455-40E6-88BA-FFBF4B00487C}" srcId="{C2F5C3BB-BFCE-44A5-931C-71B6D3FA2E47}" destId="{6C8CE19D-8C4B-406F-ADA0-7CCD3AC24DC1}" srcOrd="9" destOrd="0" parTransId="{77A58390-DB05-4257-9803-1B3F47908542}" sibTransId="{E1AD5997-BD9E-4E99-B1F1-CFD8D14C14CB}"/>
    <dgm:cxn modelId="{A65EAEF2-A39E-4574-BEFF-85052A99B185}" type="presOf" srcId="{457FB452-F883-4900-A91E-B98B8DAD4264}" destId="{70EF502D-D933-4E51-9DC1-0F6FA53E4F18}" srcOrd="0" destOrd="0" presId="urn:microsoft.com/office/officeart/2016/7/layout/RepeatingBendingProcessNew"/>
    <dgm:cxn modelId="{31F40EE0-0382-464A-BF95-05393EF03F99}" type="presParOf" srcId="{C9558A0B-C4B3-4EE3-88A6-54427E746A43}" destId="{6341F0CC-6ECC-4FB3-8137-42864FB12B19}" srcOrd="0" destOrd="0" presId="urn:microsoft.com/office/officeart/2016/7/layout/RepeatingBendingProcessNew"/>
    <dgm:cxn modelId="{349CE580-8F83-47C9-83FE-D5BD07CA719E}" type="presParOf" srcId="{C9558A0B-C4B3-4EE3-88A6-54427E746A43}" destId="{3242E198-60C0-45D3-8107-246B46E9F406}" srcOrd="1" destOrd="0" presId="urn:microsoft.com/office/officeart/2016/7/layout/RepeatingBendingProcessNew"/>
    <dgm:cxn modelId="{E03B9582-942D-48B6-A534-FBE9DB184F22}" type="presParOf" srcId="{3242E198-60C0-45D3-8107-246B46E9F406}" destId="{FA0599CF-DE3B-4EEB-8CFD-02FDF9564CB7}" srcOrd="0" destOrd="0" presId="urn:microsoft.com/office/officeart/2016/7/layout/RepeatingBendingProcessNew"/>
    <dgm:cxn modelId="{BDFF9C21-F30A-4E45-95E2-83D737180A11}" type="presParOf" srcId="{C9558A0B-C4B3-4EE3-88A6-54427E746A43}" destId="{55E07048-FD14-4CF8-BEEB-FD40A335C669}" srcOrd="2" destOrd="0" presId="urn:microsoft.com/office/officeart/2016/7/layout/RepeatingBendingProcessNew"/>
    <dgm:cxn modelId="{D2E6BBF4-95D0-483B-9293-D54EC51A6C0F}" type="presParOf" srcId="{C9558A0B-C4B3-4EE3-88A6-54427E746A43}" destId="{A9CB924B-7749-49A1-9642-BE1FE9513C4C}" srcOrd="3" destOrd="0" presId="urn:microsoft.com/office/officeart/2016/7/layout/RepeatingBendingProcessNew"/>
    <dgm:cxn modelId="{B17E0FCC-D94B-4472-9DFE-57C8EFF04118}" type="presParOf" srcId="{A9CB924B-7749-49A1-9642-BE1FE9513C4C}" destId="{533BEE62-4720-4964-875A-388831BE62C8}" srcOrd="0" destOrd="0" presId="urn:microsoft.com/office/officeart/2016/7/layout/RepeatingBendingProcessNew"/>
    <dgm:cxn modelId="{074E766D-6D59-468F-BB67-4494B468242D}" type="presParOf" srcId="{C9558A0B-C4B3-4EE3-88A6-54427E746A43}" destId="{1A8F10C7-3C30-4E95-B7C6-C210788F0E9E}" srcOrd="4" destOrd="0" presId="urn:microsoft.com/office/officeart/2016/7/layout/RepeatingBendingProcessNew"/>
    <dgm:cxn modelId="{46B38E3D-DF7E-470A-8523-58039DA5DC6A}" type="presParOf" srcId="{C9558A0B-C4B3-4EE3-88A6-54427E746A43}" destId="{4371F992-86F1-482B-AF2D-493C10B5CE40}" srcOrd="5" destOrd="0" presId="urn:microsoft.com/office/officeart/2016/7/layout/RepeatingBendingProcessNew"/>
    <dgm:cxn modelId="{B81642B2-936D-49D4-9C65-78E9862E036F}" type="presParOf" srcId="{4371F992-86F1-482B-AF2D-493C10B5CE40}" destId="{8CFF2A1B-6268-421F-9ACD-DC7F94026876}" srcOrd="0" destOrd="0" presId="urn:microsoft.com/office/officeart/2016/7/layout/RepeatingBendingProcessNew"/>
    <dgm:cxn modelId="{5A651642-A1A4-480B-A27C-31D0B370135A}" type="presParOf" srcId="{C9558A0B-C4B3-4EE3-88A6-54427E746A43}" destId="{70EF502D-D933-4E51-9DC1-0F6FA53E4F18}" srcOrd="6" destOrd="0" presId="urn:microsoft.com/office/officeart/2016/7/layout/RepeatingBendingProcessNew"/>
    <dgm:cxn modelId="{DCA44614-3862-4D81-9F7A-E2487A82488F}" type="presParOf" srcId="{C9558A0B-C4B3-4EE3-88A6-54427E746A43}" destId="{C8E898E2-D84E-4EC5-B26B-27CF24F75186}" srcOrd="7" destOrd="0" presId="urn:microsoft.com/office/officeart/2016/7/layout/RepeatingBendingProcessNew"/>
    <dgm:cxn modelId="{6D891528-A164-48C0-80A2-F4AB58B71BE1}" type="presParOf" srcId="{C8E898E2-D84E-4EC5-B26B-27CF24F75186}" destId="{2CBB1D02-E09D-4E14-A775-5AE17C973505}" srcOrd="0" destOrd="0" presId="urn:microsoft.com/office/officeart/2016/7/layout/RepeatingBendingProcessNew"/>
    <dgm:cxn modelId="{764755DA-2FAC-4DFF-BAFD-7BB282FA56A7}" type="presParOf" srcId="{C9558A0B-C4B3-4EE3-88A6-54427E746A43}" destId="{1555C0F7-2456-4B32-B62A-BCD9F12693AA}" srcOrd="8" destOrd="0" presId="urn:microsoft.com/office/officeart/2016/7/layout/RepeatingBendingProcessNew"/>
    <dgm:cxn modelId="{F63112AA-370E-479C-8545-F47FAC262110}" type="presParOf" srcId="{C9558A0B-C4B3-4EE3-88A6-54427E746A43}" destId="{754C9A7A-EE64-402A-8B31-E3B22F7331A5}" srcOrd="9" destOrd="0" presId="urn:microsoft.com/office/officeart/2016/7/layout/RepeatingBendingProcessNew"/>
    <dgm:cxn modelId="{3FBD921A-7468-4FAC-B6AA-6B596A1B8999}" type="presParOf" srcId="{754C9A7A-EE64-402A-8B31-E3B22F7331A5}" destId="{F4D56F48-5A1B-4167-B476-9FE15F18F3A1}" srcOrd="0" destOrd="0" presId="urn:microsoft.com/office/officeart/2016/7/layout/RepeatingBendingProcessNew"/>
    <dgm:cxn modelId="{9BD32F17-056F-4590-A5FF-A73C6D9BBD93}" type="presParOf" srcId="{C9558A0B-C4B3-4EE3-88A6-54427E746A43}" destId="{0F47182D-0E8D-4D6B-A94A-FD8D9A33E39F}" srcOrd="10" destOrd="0" presId="urn:microsoft.com/office/officeart/2016/7/layout/RepeatingBendingProcessNew"/>
    <dgm:cxn modelId="{19D113FD-7215-4E04-905C-7CCF3E69E9FB}" type="presParOf" srcId="{C9558A0B-C4B3-4EE3-88A6-54427E746A43}" destId="{671CFFC0-4A9A-428D-B660-0D43A2CCEBFF}" srcOrd="11" destOrd="0" presId="urn:microsoft.com/office/officeart/2016/7/layout/RepeatingBendingProcessNew"/>
    <dgm:cxn modelId="{813D84C4-0051-4623-8A9A-ABCA57FAE1FA}" type="presParOf" srcId="{671CFFC0-4A9A-428D-B660-0D43A2CCEBFF}" destId="{EB49E748-C065-494C-845B-816F8F53D0E3}" srcOrd="0" destOrd="0" presId="urn:microsoft.com/office/officeart/2016/7/layout/RepeatingBendingProcessNew"/>
    <dgm:cxn modelId="{3AC90281-399E-4653-A4D1-94CF7D14068F}" type="presParOf" srcId="{C9558A0B-C4B3-4EE3-88A6-54427E746A43}" destId="{803D493A-0653-439F-8D45-791D7CA84666}" srcOrd="12" destOrd="0" presId="urn:microsoft.com/office/officeart/2016/7/layout/RepeatingBendingProcessNew"/>
    <dgm:cxn modelId="{3EB5121C-E847-4C2D-85C8-F4C8D5F87971}" type="presParOf" srcId="{C9558A0B-C4B3-4EE3-88A6-54427E746A43}" destId="{7675711D-C2E9-4288-9596-E3B366B4D790}" srcOrd="13" destOrd="0" presId="urn:microsoft.com/office/officeart/2016/7/layout/RepeatingBendingProcessNew"/>
    <dgm:cxn modelId="{5646246C-AE29-48B2-9EBD-FED1884E30C3}" type="presParOf" srcId="{7675711D-C2E9-4288-9596-E3B366B4D790}" destId="{14308721-34BF-438A-AB3F-6BBA05E82825}" srcOrd="0" destOrd="0" presId="urn:microsoft.com/office/officeart/2016/7/layout/RepeatingBendingProcessNew"/>
    <dgm:cxn modelId="{E5085899-7D2C-44CC-A30A-D65A72C6DC82}" type="presParOf" srcId="{C9558A0B-C4B3-4EE3-88A6-54427E746A43}" destId="{69218C24-234F-42D6-9CA3-6DDE354CF71F}" srcOrd="14" destOrd="0" presId="urn:microsoft.com/office/officeart/2016/7/layout/RepeatingBendingProcessNew"/>
    <dgm:cxn modelId="{BE5DAA82-7744-4C7D-9A59-B584933CDE1B}" type="presParOf" srcId="{C9558A0B-C4B3-4EE3-88A6-54427E746A43}" destId="{262455B8-99BB-4EFB-A3AB-9B076F00FC4A}" srcOrd="15" destOrd="0" presId="urn:microsoft.com/office/officeart/2016/7/layout/RepeatingBendingProcessNew"/>
    <dgm:cxn modelId="{29164891-7793-4193-9BF1-7FA377E36F56}" type="presParOf" srcId="{262455B8-99BB-4EFB-A3AB-9B076F00FC4A}" destId="{5B12F6B0-9A33-4522-B99C-596D292250FA}" srcOrd="0" destOrd="0" presId="urn:microsoft.com/office/officeart/2016/7/layout/RepeatingBendingProcessNew"/>
    <dgm:cxn modelId="{AFA85C73-EA68-4CE0-AF1E-554707E80223}" type="presParOf" srcId="{C9558A0B-C4B3-4EE3-88A6-54427E746A43}" destId="{E378AC9B-11C3-4CA2-B901-8FC05F6CA46D}" srcOrd="16" destOrd="0" presId="urn:microsoft.com/office/officeart/2016/7/layout/RepeatingBendingProcessNew"/>
    <dgm:cxn modelId="{5564048A-73CC-475B-82C6-9C44E2B1BD7B}" type="presParOf" srcId="{C9558A0B-C4B3-4EE3-88A6-54427E746A43}" destId="{B3B3FD28-E9BA-4BA6-B933-FED3655AD557}" srcOrd="17" destOrd="0" presId="urn:microsoft.com/office/officeart/2016/7/layout/RepeatingBendingProcessNew"/>
    <dgm:cxn modelId="{C1E2924D-9922-4F45-9F12-EECFD929710A}" type="presParOf" srcId="{B3B3FD28-E9BA-4BA6-B933-FED3655AD557}" destId="{27F6A0BD-D02C-4B0C-BAB8-29C9D3C9F28E}" srcOrd="0" destOrd="0" presId="urn:microsoft.com/office/officeart/2016/7/layout/RepeatingBendingProcessNew"/>
    <dgm:cxn modelId="{7C60AD59-4406-4065-8565-72E721C5089C}" type="presParOf" srcId="{C9558A0B-C4B3-4EE3-88A6-54427E746A43}" destId="{E1E69196-8C05-426D-852C-5773205B4725}" srcOrd="18" destOrd="0" presId="urn:microsoft.com/office/officeart/2016/7/layout/RepeatingBendingProcessNew"/>
  </dgm:cxnLst>
  <dgm:bg>
    <a:solidFill>
      <a:schemeClr val="bg2"/>
    </a:solid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0D19593-34EF-4C4A-A573-42BB95E28FDC}" type="doc">
      <dgm:prSet loTypeId="urn:microsoft.com/office/officeart/2016/7/layout/RepeatingBendingProcessNew" loCatId="process" qsTypeId="urn:microsoft.com/office/officeart/2005/8/quickstyle/simple1" qsCatId="simple" csTypeId="urn:microsoft.com/office/officeart/2005/8/colors/colorful2" csCatId="colorful"/>
      <dgm:spPr/>
      <dgm:t>
        <a:bodyPr/>
        <a:lstStyle/>
        <a:p>
          <a:endParaRPr lang="en-US"/>
        </a:p>
      </dgm:t>
    </dgm:pt>
    <dgm:pt modelId="{55A50C7D-3E6E-42A0-BB04-90D83F948E4B}">
      <dgm:prSet/>
      <dgm:spPr/>
      <dgm:t>
        <a:bodyPr/>
        <a:lstStyle/>
        <a:p>
          <a:r>
            <a:rPr lang="en-GB"/>
            <a:t>SIMPL  was ported to STM32 MCU and other Arduino compatible dev-boards.</a:t>
          </a:r>
          <a:endParaRPr lang="en-US"/>
        </a:p>
      </dgm:t>
    </dgm:pt>
    <dgm:pt modelId="{DAF4C4B7-D240-480C-BFAE-4011070B3DAF}" type="parTrans" cxnId="{405A9855-4A74-49B0-AAE8-62B9AB98BCE4}">
      <dgm:prSet/>
      <dgm:spPr/>
      <dgm:t>
        <a:bodyPr/>
        <a:lstStyle/>
        <a:p>
          <a:endParaRPr lang="en-US"/>
        </a:p>
      </dgm:t>
    </dgm:pt>
    <dgm:pt modelId="{B2D64CE5-0AF3-47DC-86A0-5525EE84C6A8}" type="sibTrans" cxnId="{405A9855-4A74-49B0-AAE8-62B9AB98BCE4}">
      <dgm:prSet/>
      <dgm:spPr/>
      <dgm:t>
        <a:bodyPr/>
        <a:lstStyle/>
        <a:p>
          <a:endParaRPr lang="en-US"/>
        </a:p>
      </dgm:t>
    </dgm:pt>
    <dgm:pt modelId="{9D3D0608-9F8B-433C-902C-070098454FE1}">
      <dgm:prSet/>
      <dgm:spPr/>
      <dgm:t>
        <a:bodyPr/>
        <a:lstStyle/>
        <a:p>
          <a:r>
            <a:rPr lang="en-GB"/>
            <a:t>Still lacking stacks, it could perform loops, sequences and conditional code.</a:t>
          </a:r>
          <a:endParaRPr lang="en-US"/>
        </a:p>
      </dgm:t>
    </dgm:pt>
    <dgm:pt modelId="{79C29591-7ADF-489E-8032-4CBBAAF98AAF}" type="parTrans" cxnId="{F4B68647-A1C2-4920-A063-9C0B5141C2B0}">
      <dgm:prSet/>
      <dgm:spPr/>
      <dgm:t>
        <a:bodyPr/>
        <a:lstStyle/>
        <a:p>
          <a:endParaRPr lang="en-US"/>
        </a:p>
      </dgm:t>
    </dgm:pt>
    <dgm:pt modelId="{499A25DB-27B9-4FD9-BDF7-962339227CD9}" type="sibTrans" cxnId="{F4B68647-A1C2-4920-A063-9C0B5141C2B0}">
      <dgm:prSet/>
      <dgm:spPr/>
      <dgm:t>
        <a:bodyPr/>
        <a:lstStyle/>
        <a:p>
          <a:endParaRPr lang="en-US"/>
        </a:p>
      </dgm:t>
    </dgm:pt>
    <dgm:pt modelId="{DF86FF71-E4E2-40F9-A92B-7260AC265B37}">
      <dgm:prSet/>
      <dgm:spPr/>
      <dgm:t>
        <a:bodyPr/>
        <a:lstStyle/>
        <a:p>
          <a:r>
            <a:rPr lang="en-GB"/>
            <a:t>User (colon) definitions could be chained together to form new  functions.</a:t>
          </a:r>
          <a:endParaRPr lang="en-US"/>
        </a:p>
      </dgm:t>
    </dgm:pt>
    <dgm:pt modelId="{B92AC1A4-8126-4E74-8CE7-24C23C7527DA}" type="parTrans" cxnId="{E94D8648-E5EE-40A4-86BA-17DE227671EE}">
      <dgm:prSet/>
      <dgm:spPr/>
      <dgm:t>
        <a:bodyPr/>
        <a:lstStyle/>
        <a:p>
          <a:endParaRPr lang="en-US"/>
        </a:p>
      </dgm:t>
    </dgm:pt>
    <dgm:pt modelId="{ACDEA1C2-D53B-44A5-9AA9-A59C1E695443}" type="sibTrans" cxnId="{E94D8648-E5EE-40A4-86BA-17DE227671EE}">
      <dgm:prSet/>
      <dgm:spPr/>
      <dgm:t>
        <a:bodyPr/>
        <a:lstStyle/>
        <a:p>
          <a:endParaRPr lang="en-US"/>
        </a:p>
      </dgm:t>
    </dgm:pt>
    <dgm:pt modelId="{8391E9B8-6070-405A-B4F3-1FCDE04BDE1C}">
      <dgm:prSet/>
      <dgm:spPr/>
      <dgm:t>
        <a:bodyPr/>
        <a:lstStyle/>
        <a:p>
          <a:r>
            <a:rPr lang="en-GB"/>
            <a:t>I  ported it to MSP430 assembly language, having read of Ting’s eForth model.</a:t>
          </a:r>
          <a:endParaRPr lang="en-US"/>
        </a:p>
      </dgm:t>
    </dgm:pt>
    <dgm:pt modelId="{24FDE140-4D80-4D9F-8119-6042AC52A8AA}" type="parTrans" cxnId="{FD2DD369-D6A1-48C8-A342-8A53EFA51989}">
      <dgm:prSet/>
      <dgm:spPr/>
      <dgm:t>
        <a:bodyPr/>
        <a:lstStyle/>
        <a:p>
          <a:endParaRPr lang="en-US"/>
        </a:p>
      </dgm:t>
    </dgm:pt>
    <dgm:pt modelId="{36CB5C84-F206-45F9-BE52-C5D7595B2CC9}" type="sibTrans" cxnId="{FD2DD369-D6A1-48C8-A342-8A53EFA51989}">
      <dgm:prSet/>
      <dgm:spPr/>
      <dgm:t>
        <a:bodyPr/>
        <a:lstStyle/>
        <a:p>
          <a:endParaRPr lang="en-US"/>
        </a:p>
      </dgm:t>
    </dgm:pt>
    <dgm:pt modelId="{368E77EE-A2EE-4C17-9075-17A6DA7466EA}">
      <dgm:prSet/>
      <dgm:spPr/>
      <dgm:t>
        <a:bodyPr/>
        <a:lstStyle/>
        <a:p>
          <a:r>
            <a:rPr lang="en-GB" dirty="0"/>
            <a:t>SIMPL development was paused due to other work commitments.</a:t>
          </a:r>
          <a:endParaRPr lang="en-US" dirty="0"/>
        </a:p>
      </dgm:t>
    </dgm:pt>
    <dgm:pt modelId="{EE0240B5-8CFD-4639-AAEA-2E72FEE6FEFE}" type="parTrans" cxnId="{4EAD090C-D2DD-4778-B8F9-FA7819D92AA6}">
      <dgm:prSet/>
      <dgm:spPr/>
      <dgm:t>
        <a:bodyPr/>
        <a:lstStyle/>
        <a:p>
          <a:endParaRPr lang="en-US"/>
        </a:p>
      </dgm:t>
    </dgm:pt>
    <dgm:pt modelId="{8E279106-C139-4EB9-ACDB-C2B9CCA21B31}" type="sibTrans" cxnId="{4EAD090C-D2DD-4778-B8F9-FA7819D92AA6}">
      <dgm:prSet/>
      <dgm:spPr/>
      <dgm:t>
        <a:bodyPr/>
        <a:lstStyle/>
        <a:p>
          <a:endParaRPr lang="en-US"/>
        </a:p>
      </dgm:t>
    </dgm:pt>
    <dgm:pt modelId="{2D337BC7-B551-47C1-B44C-325C95D37B8A}">
      <dgm:prSet/>
      <dgm:spPr/>
      <dgm:t>
        <a:bodyPr/>
        <a:lstStyle/>
        <a:p>
          <a:r>
            <a:rPr lang="en-GB"/>
            <a:t>In 2019, I began thinking about using SIMPL as “assembly language” for a VM.</a:t>
          </a:r>
          <a:endParaRPr lang="en-US"/>
        </a:p>
      </dgm:t>
    </dgm:pt>
    <dgm:pt modelId="{7CD12497-A5AE-4F1F-93AB-7F7B062DCB11}" type="parTrans" cxnId="{754F7A37-088F-4072-8410-94EDD81C1247}">
      <dgm:prSet/>
      <dgm:spPr/>
      <dgm:t>
        <a:bodyPr/>
        <a:lstStyle/>
        <a:p>
          <a:endParaRPr lang="en-US"/>
        </a:p>
      </dgm:t>
    </dgm:pt>
    <dgm:pt modelId="{E99AEDEF-5EA8-48E0-A232-43A3042E4521}" type="sibTrans" cxnId="{754F7A37-088F-4072-8410-94EDD81C1247}">
      <dgm:prSet/>
      <dgm:spPr/>
      <dgm:t>
        <a:bodyPr/>
        <a:lstStyle/>
        <a:p>
          <a:endParaRPr lang="en-US"/>
        </a:p>
      </dgm:t>
    </dgm:pt>
    <dgm:pt modelId="{739360AC-8C19-43D3-A270-BBF84C37B6D6}">
      <dgm:prSet/>
      <dgm:spPr/>
      <dgm:t>
        <a:bodyPr/>
        <a:lstStyle/>
        <a:p>
          <a:r>
            <a:rPr lang="en-GB"/>
            <a:t>I needed to find a simple solution to implementing the missing stacks. </a:t>
          </a:r>
          <a:endParaRPr lang="en-US"/>
        </a:p>
      </dgm:t>
    </dgm:pt>
    <dgm:pt modelId="{CC4C3566-FB0C-4440-B6F8-F108F9B6DFD8}" type="parTrans" cxnId="{5A3C2B30-344C-4C84-B1E2-B2D2B85EE3B9}">
      <dgm:prSet/>
      <dgm:spPr/>
      <dgm:t>
        <a:bodyPr/>
        <a:lstStyle/>
        <a:p>
          <a:endParaRPr lang="en-US"/>
        </a:p>
      </dgm:t>
    </dgm:pt>
    <dgm:pt modelId="{D229A02D-9B82-46BE-BE0C-EEEC4B5A1E12}" type="sibTrans" cxnId="{5A3C2B30-344C-4C84-B1E2-B2D2B85EE3B9}">
      <dgm:prSet/>
      <dgm:spPr/>
      <dgm:t>
        <a:bodyPr/>
        <a:lstStyle/>
        <a:p>
          <a:endParaRPr lang="en-US"/>
        </a:p>
      </dgm:t>
    </dgm:pt>
    <dgm:pt modelId="{4A133E3A-B2C2-4E8D-9EA8-3E79CFB56108}">
      <dgm:prSet/>
      <dgm:spPr/>
      <dgm:t>
        <a:bodyPr/>
        <a:lstStyle/>
        <a:p>
          <a:r>
            <a:rPr lang="en-GB"/>
            <a:t>I had watched John Hardy’s  presentations on Forth for Z80.</a:t>
          </a:r>
          <a:endParaRPr lang="en-US"/>
        </a:p>
      </dgm:t>
    </dgm:pt>
    <dgm:pt modelId="{2783DF1F-AF89-40AE-8870-A87310B4D4A6}" type="parTrans" cxnId="{D3083C73-ECDC-4163-B20D-4872F4B20F14}">
      <dgm:prSet/>
      <dgm:spPr/>
      <dgm:t>
        <a:bodyPr/>
        <a:lstStyle/>
        <a:p>
          <a:endParaRPr lang="en-US"/>
        </a:p>
      </dgm:t>
    </dgm:pt>
    <dgm:pt modelId="{C889E82F-2811-4269-AC9B-1E9F8EA99EF0}" type="sibTrans" cxnId="{D3083C73-ECDC-4163-B20D-4872F4B20F14}">
      <dgm:prSet/>
      <dgm:spPr/>
      <dgm:t>
        <a:bodyPr/>
        <a:lstStyle/>
        <a:p>
          <a:endParaRPr lang="en-US"/>
        </a:p>
      </dgm:t>
    </dgm:pt>
    <dgm:pt modelId="{84E43A60-5E6B-4BB8-BDBF-8FCE81D494FC}">
      <dgm:prSet/>
      <dgm:spPr/>
      <dgm:t>
        <a:bodyPr/>
        <a:lstStyle/>
        <a:p>
          <a:r>
            <a:rPr lang="en-GB"/>
            <a:t>This  encouraged me to write SIMPL in Z80 assembly language for my RC2014</a:t>
          </a:r>
          <a:endParaRPr lang="en-US"/>
        </a:p>
      </dgm:t>
    </dgm:pt>
    <dgm:pt modelId="{23368390-2E89-4D45-ABF0-BDA201FEAADA}" type="parTrans" cxnId="{24CABFBB-0B42-4900-8492-E4C3C74E377D}">
      <dgm:prSet/>
      <dgm:spPr/>
      <dgm:t>
        <a:bodyPr/>
        <a:lstStyle/>
        <a:p>
          <a:endParaRPr lang="en-US"/>
        </a:p>
      </dgm:t>
    </dgm:pt>
    <dgm:pt modelId="{D9508367-EDC6-421D-8423-16DF16CD0463}" type="sibTrans" cxnId="{24CABFBB-0B42-4900-8492-E4C3C74E377D}">
      <dgm:prSet/>
      <dgm:spPr/>
      <dgm:t>
        <a:bodyPr/>
        <a:lstStyle/>
        <a:p>
          <a:endParaRPr lang="en-US"/>
        </a:p>
      </dgm:t>
    </dgm:pt>
    <dgm:pt modelId="{DD193F1C-1AFF-47F2-BD9E-38EBB752F186}" type="pres">
      <dgm:prSet presAssocID="{70D19593-34EF-4C4A-A573-42BB95E28FDC}" presName="Name0" presStyleCnt="0">
        <dgm:presLayoutVars>
          <dgm:dir/>
          <dgm:resizeHandles val="exact"/>
        </dgm:presLayoutVars>
      </dgm:prSet>
      <dgm:spPr/>
    </dgm:pt>
    <dgm:pt modelId="{227FC87A-D0F2-467B-92F6-30B59C953E2D}" type="pres">
      <dgm:prSet presAssocID="{55A50C7D-3E6E-42A0-BB04-90D83F948E4B}" presName="node" presStyleLbl="node1" presStyleIdx="0" presStyleCnt="9">
        <dgm:presLayoutVars>
          <dgm:bulletEnabled val="1"/>
        </dgm:presLayoutVars>
      </dgm:prSet>
      <dgm:spPr/>
    </dgm:pt>
    <dgm:pt modelId="{8A485744-7181-4B1F-BC89-B2230CA9A1E7}" type="pres">
      <dgm:prSet presAssocID="{B2D64CE5-0AF3-47DC-86A0-5525EE84C6A8}" presName="sibTrans" presStyleLbl="sibTrans1D1" presStyleIdx="0" presStyleCnt="8"/>
      <dgm:spPr/>
    </dgm:pt>
    <dgm:pt modelId="{E4B1F502-4B2C-4CCF-B7DD-D8C87F1DEC93}" type="pres">
      <dgm:prSet presAssocID="{B2D64CE5-0AF3-47DC-86A0-5525EE84C6A8}" presName="connectorText" presStyleLbl="sibTrans1D1" presStyleIdx="0" presStyleCnt="8"/>
      <dgm:spPr/>
    </dgm:pt>
    <dgm:pt modelId="{269CD400-8D09-479F-B19C-0FD11134324F}" type="pres">
      <dgm:prSet presAssocID="{9D3D0608-9F8B-433C-902C-070098454FE1}" presName="node" presStyleLbl="node1" presStyleIdx="1" presStyleCnt="9">
        <dgm:presLayoutVars>
          <dgm:bulletEnabled val="1"/>
        </dgm:presLayoutVars>
      </dgm:prSet>
      <dgm:spPr/>
    </dgm:pt>
    <dgm:pt modelId="{80738B18-6533-4124-860F-8FA738B9627E}" type="pres">
      <dgm:prSet presAssocID="{499A25DB-27B9-4FD9-BDF7-962339227CD9}" presName="sibTrans" presStyleLbl="sibTrans1D1" presStyleIdx="1" presStyleCnt="8"/>
      <dgm:spPr/>
    </dgm:pt>
    <dgm:pt modelId="{7BB1E8CA-F39A-467A-9A3A-9FCA82BCE1C7}" type="pres">
      <dgm:prSet presAssocID="{499A25DB-27B9-4FD9-BDF7-962339227CD9}" presName="connectorText" presStyleLbl="sibTrans1D1" presStyleIdx="1" presStyleCnt="8"/>
      <dgm:spPr/>
    </dgm:pt>
    <dgm:pt modelId="{88A25543-C5FB-4D83-99B3-ADE646D9D4FB}" type="pres">
      <dgm:prSet presAssocID="{DF86FF71-E4E2-40F9-A92B-7260AC265B37}" presName="node" presStyleLbl="node1" presStyleIdx="2" presStyleCnt="9">
        <dgm:presLayoutVars>
          <dgm:bulletEnabled val="1"/>
        </dgm:presLayoutVars>
      </dgm:prSet>
      <dgm:spPr/>
    </dgm:pt>
    <dgm:pt modelId="{460D4192-2325-40B1-81D1-7AD15B3E772B}" type="pres">
      <dgm:prSet presAssocID="{ACDEA1C2-D53B-44A5-9AA9-A59C1E695443}" presName="sibTrans" presStyleLbl="sibTrans1D1" presStyleIdx="2" presStyleCnt="8"/>
      <dgm:spPr/>
    </dgm:pt>
    <dgm:pt modelId="{4E404F4D-8653-47FB-97C5-DAAE8101CD05}" type="pres">
      <dgm:prSet presAssocID="{ACDEA1C2-D53B-44A5-9AA9-A59C1E695443}" presName="connectorText" presStyleLbl="sibTrans1D1" presStyleIdx="2" presStyleCnt="8"/>
      <dgm:spPr/>
    </dgm:pt>
    <dgm:pt modelId="{3911330C-3F1A-4F7A-9EC2-A2EB778F1AEF}" type="pres">
      <dgm:prSet presAssocID="{8391E9B8-6070-405A-B4F3-1FCDE04BDE1C}" presName="node" presStyleLbl="node1" presStyleIdx="3" presStyleCnt="9">
        <dgm:presLayoutVars>
          <dgm:bulletEnabled val="1"/>
        </dgm:presLayoutVars>
      </dgm:prSet>
      <dgm:spPr/>
    </dgm:pt>
    <dgm:pt modelId="{01E1FDFF-9680-4B50-97EA-9B0946A310DE}" type="pres">
      <dgm:prSet presAssocID="{36CB5C84-F206-45F9-BE52-C5D7595B2CC9}" presName="sibTrans" presStyleLbl="sibTrans1D1" presStyleIdx="3" presStyleCnt="8"/>
      <dgm:spPr/>
    </dgm:pt>
    <dgm:pt modelId="{B8E46D9B-DA7E-4AE6-87A4-1A341C5F44E7}" type="pres">
      <dgm:prSet presAssocID="{36CB5C84-F206-45F9-BE52-C5D7595B2CC9}" presName="connectorText" presStyleLbl="sibTrans1D1" presStyleIdx="3" presStyleCnt="8"/>
      <dgm:spPr/>
    </dgm:pt>
    <dgm:pt modelId="{7B2B74C9-7D6F-43FE-AC3E-90B0FAE24196}" type="pres">
      <dgm:prSet presAssocID="{368E77EE-A2EE-4C17-9075-17A6DA7466EA}" presName="node" presStyleLbl="node1" presStyleIdx="4" presStyleCnt="9">
        <dgm:presLayoutVars>
          <dgm:bulletEnabled val="1"/>
        </dgm:presLayoutVars>
      </dgm:prSet>
      <dgm:spPr/>
    </dgm:pt>
    <dgm:pt modelId="{CFA29F5E-70E0-41F5-87BE-D3A65B6C1948}" type="pres">
      <dgm:prSet presAssocID="{8E279106-C139-4EB9-ACDB-C2B9CCA21B31}" presName="sibTrans" presStyleLbl="sibTrans1D1" presStyleIdx="4" presStyleCnt="8"/>
      <dgm:spPr/>
    </dgm:pt>
    <dgm:pt modelId="{1B6ED422-F57E-4084-8DB6-5FA2C5CC558D}" type="pres">
      <dgm:prSet presAssocID="{8E279106-C139-4EB9-ACDB-C2B9CCA21B31}" presName="connectorText" presStyleLbl="sibTrans1D1" presStyleIdx="4" presStyleCnt="8"/>
      <dgm:spPr/>
    </dgm:pt>
    <dgm:pt modelId="{FB356FC4-391B-4B31-9994-D8868BFAC812}" type="pres">
      <dgm:prSet presAssocID="{2D337BC7-B551-47C1-B44C-325C95D37B8A}" presName="node" presStyleLbl="node1" presStyleIdx="5" presStyleCnt="9">
        <dgm:presLayoutVars>
          <dgm:bulletEnabled val="1"/>
        </dgm:presLayoutVars>
      </dgm:prSet>
      <dgm:spPr/>
    </dgm:pt>
    <dgm:pt modelId="{3A3810D1-E6AC-425B-A1A9-E82233906EE5}" type="pres">
      <dgm:prSet presAssocID="{E99AEDEF-5EA8-48E0-A232-43A3042E4521}" presName="sibTrans" presStyleLbl="sibTrans1D1" presStyleIdx="5" presStyleCnt="8"/>
      <dgm:spPr/>
    </dgm:pt>
    <dgm:pt modelId="{5828F671-FE04-46C2-A7AE-D39EBD009332}" type="pres">
      <dgm:prSet presAssocID="{E99AEDEF-5EA8-48E0-A232-43A3042E4521}" presName="connectorText" presStyleLbl="sibTrans1D1" presStyleIdx="5" presStyleCnt="8"/>
      <dgm:spPr/>
    </dgm:pt>
    <dgm:pt modelId="{C65A2500-3269-4884-86CF-AC1CC3CD1120}" type="pres">
      <dgm:prSet presAssocID="{739360AC-8C19-43D3-A270-BBF84C37B6D6}" presName="node" presStyleLbl="node1" presStyleIdx="6" presStyleCnt="9">
        <dgm:presLayoutVars>
          <dgm:bulletEnabled val="1"/>
        </dgm:presLayoutVars>
      </dgm:prSet>
      <dgm:spPr/>
    </dgm:pt>
    <dgm:pt modelId="{FD7DDC31-3470-4507-A4F2-D0BE2BF966AF}" type="pres">
      <dgm:prSet presAssocID="{D229A02D-9B82-46BE-BE0C-EEEC4B5A1E12}" presName="sibTrans" presStyleLbl="sibTrans1D1" presStyleIdx="6" presStyleCnt="8"/>
      <dgm:spPr/>
    </dgm:pt>
    <dgm:pt modelId="{B9080751-040C-4C8A-A384-F0D6ABE19AD0}" type="pres">
      <dgm:prSet presAssocID="{D229A02D-9B82-46BE-BE0C-EEEC4B5A1E12}" presName="connectorText" presStyleLbl="sibTrans1D1" presStyleIdx="6" presStyleCnt="8"/>
      <dgm:spPr/>
    </dgm:pt>
    <dgm:pt modelId="{915F0A3E-2F43-4094-A69C-8E5E788762AA}" type="pres">
      <dgm:prSet presAssocID="{4A133E3A-B2C2-4E8D-9EA8-3E79CFB56108}" presName="node" presStyleLbl="node1" presStyleIdx="7" presStyleCnt="9">
        <dgm:presLayoutVars>
          <dgm:bulletEnabled val="1"/>
        </dgm:presLayoutVars>
      </dgm:prSet>
      <dgm:spPr/>
    </dgm:pt>
    <dgm:pt modelId="{895BEE12-A7F9-485A-A9E0-B956AF5D9DB3}" type="pres">
      <dgm:prSet presAssocID="{C889E82F-2811-4269-AC9B-1E9F8EA99EF0}" presName="sibTrans" presStyleLbl="sibTrans1D1" presStyleIdx="7" presStyleCnt="8"/>
      <dgm:spPr/>
    </dgm:pt>
    <dgm:pt modelId="{A549BB64-1805-412D-AA37-FCF7E8C99624}" type="pres">
      <dgm:prSet presAssocID="{C889E82F-2811-4269-AC9B-1E9F8EA99EF0}" presName="connectorText" presStyleLbl="sibTrans1D1" presStyleIdx="7" presStyleCnt="8"/>
      <dgm:spPr/>
    </dgm:pt>
    <dgm:pt modelId="{FB30655E-E429-4287-B83A-399EA1B1D215}" type="pres">
      <dgm:prSet presAssocID="{84E43A60-5E6B-4BB8-BDBF-8FCE81D494FC}" presName="node" presStyleLbl="node1" presStyleIdx="8" presStyleCnt="9">
        <dgm:presLayoutVars>
          <dgm:bulletEnabled val="1"/>
        </dgm:presLayoutVars>
      </dgm:prSet>
      <dgm:spPr/>
    </dgm:pt>
  </dgm:ptLst>
  <dgm:cxnLst>
    <dgm:cxn modelId="{5FF52C00-6B1E-4465-B153-CB22B209C89C}" type="presOf" srcId="{9D3D0608-9F8B-433C-902C-070098454FE1}" destId="{269CD400-8D09-479F-B19C-0FD11134324F}" srcOrd="0" destOrd="0" presId="urn:microsoft.com/office/officeart/2016/7/layout/RepeatingBendingProcessNew"/>
    <dgm:cxn modelId="{DE6DE003-A2DC-4583-9046-2B8EE66507C8}" type="presOf" srcId="{70D19593-34EF-4C4A-A573-42BB95E28FDC}" destId="{DD193F1C-1AFF-47F2-BD9E-38EBB752F186}" srcOrd="0" destOrd="0" presId="urn:microsoft.com/office/officeart/2016/7/layout/RepeatingBendingProcessNew"/>
    <dgm:cxn modelId="{B5F63206-46AB-4F72-A6E8-F487809F8296}" type="presOf" srcId="{8E279106-C139-4EB9-ACDB-C2B9CCA21B31}" destId="{1B6ED422-F57E-4084-8DB6-5FA2C5CC558D}" srcOrd="1" destOrd="0" presId="urn:microsoft.com/office/officeart/2016/7/layout/RepeatingBendingProcessNew"/>
    <dgm:cxn modelId="{9635910A-E2FD-4C36-9594-F0D49FDE0CA5}" type="presOf" srcId="{ACDEA1C2-D53B-44A5-9AA9-A59C1E695443}" destId="{460D4192-2325-40B1-81D1-7AD15B3E772B}" srcOrd="0" destOrd="0" presId="urn:microsoft.com/office/officeart/2016/7/layout/RepeatingBendingProcessNew"/>
    <dgm:cxn modelId="{4EAD090C-D2DD-4778-B8F9-FA7819D92AA6}" srcId="{70D19593-34EF-4C4A-A573-42BB95E28FDC}" destId="{368E77EE-A2EE-4C17-9075-17A6DA7466EA}" srcOrd="4" destOrd="0" parTransId="{EE0240B5-8CFD-4639-AAEA-2E72FEE6FEFE}" sibTransId="{8E279106-C139-4EB9-ACDB-C2B9CCA21B31}"/>
    <dgm:cxn modelId="{5A3C2B30-344C-4C84-B1E2-B2D2B85EE3B9}" srcId="{70D19593-34EF-4C4A-A573-42BB95E28FDC}" destId="{739360AC-8C19-43D3-A270-BBF84C37B6D6}" srcOrd="6" destOrd="0" parTransId="{CC4C3566-FB0C-4440-B6F8-F108F9B6DFD8}" sibTransId="{D229A02D-9B82-46BE-BE0C-EEEC4B5A1E12}"/>
    <dgm:cxn modelId="{521BB330-2F20-4314-A0F3-181266C1B975}" type="presOf" srcId="{36CB5C84-F206-45F9-BE52-C5D7595B2CC9}" destId="{B8E46D9B-DA7E-4AE6-87A4-1A341C5F44E7}" srcOrd="1" destOrd="0" presId="urn:microsoft.com/office/officeart/2016/7/layout/RepeatingBendingProcessNew"/>
    <dgm:cxn modelId="{754F7A37-088F-4072-8410-94EDD81C1247}" srcId="{70D19593-34EF-4C4A-A573-42BB95E28FDC}" destId="{2D337BC7-B551-47C1-B44C-325C95D37B8A}" srcOrd="5" destOrd="0" parTransId="{7CD12497-A5AE-4F1F-93AB-7F7B062DCB11}" sibTransId="{E99AEDEF-5EA8-48E0-A232-43A3042E4521}"/>
    <dgm:cxn modelId="{95FDF23C-3254-4211-99BF-37E3FE16EA8D}" type="presOf" srcId="{E99AEDEF-5EA8-48E0-A232-43A3042E4521}" destId="{5828F671-FE04-46C2-A7AE-D39EBD009332}" srcOrd="1" destOrd="0" presId="urn:microsoft.com/office/officeart/2016/7/layout/RepeatingBendingProcessNew"/>
    <dgm:cxn modelId="{92ACB05D-62B2-4517-9A1D-7C68046C1761}" type="presOf" srcId="{4A133E3A-B2C2-4E8D-9EA8-3E79CFB56108}" destId="{915F0A3E-2F43-4094-A69C-8E5E788762AA}" srcOrd="0" destOrd="0" presId="urn:microsoft.com/office/officeart/2016/7/layout/RepeatingBendingProcessNew"/>
    <dgm:cxn modelId="{F3F90864-559A-4FE6-9F1C-6840CEF1D46B}" type="presOf" srcId="{55A50C7D-3E6E-42A0-BB04-90D83F948E4B}" destId="{227FC87A-D0F2-467B-92F6-30B59C953E2D}" srcOrd="0" destOrd="0" presId="urn:microsoft.com/office/officeart/2016/7/layout/RepeatingBendingProcessNew"/>
    <dgm:cxn modelId="{6C729066-DF33-4FFC-B77C-C185B0AD8DBD}" type="presOf" srcId="{2D337BC7-B551-47C1-B44C-325C95D37B8A}" destId="{FB356FC4-391B-4B31-9994-D8868BFAC812}" srcOrd="0" destOrd="0" presId="urn:microsoft.com/office/officeart/2016/7/layout/RepeatingBendingProcessNew"/>
    <dgm:cxn modelId="{F4B68647-A1C2-4920-A063-9C0B5141C2B0}" srcId="{70D19593-34EF-4C4A-A573-42BB95E28FDC}" destId="{9D3D0608-9F8B-433C-902C-070098454FE1}" srcOrd="1" destOrd="0" parTransId="{79C29591-7ADF-489E-8032-4CBBAAF98AAF}" sibTransId="{499A25DB-27B9-4FD9-BDF7-962339227CD9}"/>
    <dgm:cxn modelId="{E94D8648-E5EE-40A4-86BA-17DE227671EE}" srcId="{70D19593-34EF-4C4A-A573-42BB95E28FDC}" destId="{DF86FF71-E4E2-40F9-A92B-7260AC265B37}" srcOrd="2" destOrd="0" parTransId="{B92AC1A4-8126-4E74-8CE7-24C23C7527DA}" sibTransId="{ACDEA1C2-D53B-44A5-9AA9-A59C1E695443}"/>
    <dgm:cxn modelId="{FD2DD369-D6A1-48C8-A342-8A53EFA51989}" srcId="{70D19593-34EF-4C4A-A573-42BB95E28FDC}" destId="{8391E9B8-6070-405A-B4F3-1FCDE04BDE1C}" srcOrd="3" destOrd="0" parTransId="{24FDE140-4D80-4D9F-8119-6042AC52A8AA}" sibTransId="{36CB5C84-F206-45F9-BE52-C5D7595B2CC9}"/>
    <dgm:cxn modelId="{E1ACD349-FD2E-418C-BC56-686F998AC133}" type="presOf" srcId="{499A25DB-27B9-4FD9-BDF7-962339227CD9}" destId="{7BB1E8CA-F39A-467A-9A3A-9FCA82BCE1C7}" srcOrd="1" destOrd="0" presId="urn:microsoft.com/office/officeart/2016/7/layout/RepeatingBendingProcessNew"/>
    <dgm:cxn modelId="{E0E52E53-3937-487E-A8FC-487F86483A63}" type="presOf" srcId="{D229A02D-9B82-46BE-BE0C-EEEC4B5A1E12}" destId="{B9080751-040C-4C8A-A384-F0D6ABE19AD0}" srcOrd="1" destOrd="0" presId="urn:microsoft.com/office/officeart/2016/7/layout/RepeatingBendingProcessNew"/>
    <dgm:cxn modelId="{D3083C73-ECDC-4163-B20D-4872F4B20F14}" srcId="{70D19593-34EF-4C4A-A573-42BB95E28FDC}" destId="{4A133E3A-B2C2-4E8D-9EA8-3E79CFB56108}" srcOrd="7" destOrd="0" parTransId="{2783DF1F-AF89-40AE-8870-A87310B4D4A6}" sibTransId="{C889E82F-2811-4269-AC9B-1E9F8EA99EF0}"/>
    <dgm:cxn modelId="{A36E9C53-2906-4D5A-A315-D58F2F637CFD}" type="presOf" srcId="{84E43A60-5E6B-4BB8-BDBF-8FCE81D494FC}" destId="{FB30655E-E429-4287-B83A-399EA1B1D215}" srcOrd="0" destOrd="0" presId="urn:microsoft.com/office/officeart/2016/7/layout/RepeatingBendingProcessNew"/>
    <dgm:cxn modelId="{405A9855-4A74-49B0-AAE8-62B9AB98BCE4}" srcId="{70D19593-34EF-4C4A-A573-42BB95E28FDC}" destId="{55A50C7D-3E6E-42A0-BB04-90D83F948E4B}" srcOrd="0" destOrd="0" parTransId="{DAF4C4B7-D240-480C-BFAE-4011070B3DAF}" sibTransId="{B2D64CE5-0AF3-47DC-86A0-5525EE84C6A8}"/>
    <dgm:cxn modelId="{3E2F5B7A-CDFE-486C-8A17-6DAB64EA5A98}" type="presOf" srcId="{E99AEDEF-5EA8-48E0-A232-43A3042E4521}" destId="{3A3810D1-E6AC-425B-A1A9-E82233906EE5}" srcOrd="0" destOrd="0" presId="urn:microsoft.com/office/officeart/2016/7/layout/RepeatingBendingProcessNew"/>
    <dgm:cxn modelId="{8D29B37E-E6E0-43DC-A754-9B942AB5659B}" type="presOf" srcId="{C889E82F-2811-4269-AC9B-1E9F8EA99EF0}" destId="{895BEE12-A7F9-485A-A9E0-B956AF5D9DB3}" srcOrd="0" destOrd="0" presId="urn:microsoft.com/office/officeart/2016/7/layout/RepeatingBendingProcessNew"/>
    <dgm:cxn modelId="{3CB74D8A-880A-4C59-BDDE-A6D85B09E775}" type="presOf" srcId="{8E279106-C139-4EB9-ACDB-C2B9CCA21B31}" destId="{CFA29F5E-70E0-41F5-87BE-D3A65B6C1948}" srcOrd="0" destOrd="0" presId="urn:microsoft.com/office/officeart/2016/7/layout/RepeatingBendingProcessNew"/>
    <dgm:cxn modelId="{49A2FD8C-45AB-44BD-B827-634FE3670151}" type="presOf" srcId="{B2D64CE5-0AF3-47DC-86A0-5525EE84C6A8}" destId="{8A485744-7181-4B1F-BC89-B2230CA9A1E7}" srcOrd="0" destOrd="0" presId="urn:microsoft.com/office/officeart/2016/7/layout/RepeatingBendingProcessNew"/>
    <dgm:cxn modelId="{09D835A0-2CF1-435D-9441-C2484BA0F7D7}" type="presOf" srcId="{B2D64CE5-0AF3-47DC-86A0-5525EE84C6A8}" destId="{E4B1F502-4B2C-4CCF-B7DD-D8C87F1DEC93}" srcOrd="1" destOrd="0" presId="urn:microsoft.com/office/officeart/2016/7/layout/RepeatingBendingProcessNew"/>
    <dgm:cxn modelId="{0C9ED8A4-E8CB-4C37-9A07-FD63ACF34B59}" type="presOf" srcId="{739360AC-8C19-43D3-A270-BBF84C37B6D6}" destId="{C65A2500-3269-4884-86CF-AC1CC3CD1120}" srcOrd="0" destOrd="0" presId="urn:microsoft.com/office/officeart/2016/7/layout/RepeatingBendingProcessNew"/>
    <dgm:cxn modelId="{90EA24B0-E9CE-41F6-9E20-E55786D88380}" type="presOf" srcId="{ACDEA1C2-D53B-44A5-9AA9-A59C1E695443}" destId="{4E404F4D-8653-47FB-97C5-DAAE8101CD05}" srcOrd="1" destOrd="0" presId="urn:microsoft.com/office/officeart/2016/7/layout/RepeatingBendingProcessNew"/>
    <dgm:cxn modelId="{FD20B8B1-6D39-4D80-BFD0-00B02B7B5F6A}" type="presOf" srcId="{36CB5C84-F206-45F9-BE52-C5D7595B2CC9}" destId="{01E1FDFF-9680-4B50-97EA-9B0946A310DE}" srcOrd="0" destOrd="0" presId="urn:microsoft.com/office/officeart/2016/7/layout/RepeatingBendingProcessNew"/>
    <dgm:cxn modelId="{24CABFBB-0B42-4900-8492-E4C3C74E377D}" srcId="{70D19593-34EF-4C4A-A573-42BB95E28FDC}" destId="{84E43A60-5E6B-4BB8-BDBF-8FCE81D494FC}" srcOrd="8" destOrd="0" parTransId="{23368390-2E89-4D45-ABF0-BDA201FEAADA}" sibTransId="{D9508367-EDC6-421D-8423-16DF16CD0463}"/>
    <dgm:cxn modelId="{F35461C3-F751-4B6D-AB3A-1CB22C24381A}" type="presOf" srcId="{368E77EE-A2EE-4C17-9075-17A6DA7466EA}" destId="{7B2B74C9-7D6F-43FE-AC3E-90B0FAE24196}" srcOrd="0" destOrd="0" presId="urn:microsoft.com/office/officeart/2016/7/layout/RepeatingBendingProcessNew"/>
    <dgm:cxn modelId="{8FA1D3C8-D22B-49D4-8F03-1D5B229D9E62}" type="presOf" srcId="{D229A02D-9B82-46BE-BE0C-EEEC4B5A1E12}" destId="{FD7DDC31-3470-4507-A4F2-D0BE2BF966AF}" srcOrd="0" destOrd="0" presId="urn:microsoft.com/office/officeart/2016/7/layout/RepeatingBendingProcessNew"/>
    <dgm:cxn modelId="{002AA5CD-545B-4D49-87BE-1A08470A2280}" type="presOf" srcId="{C889E82F-2811-4269-AC9B-1E9F8EA99EF0}" destId="{A549BB64-1805-412D-AA37-FCF7E8C99624}" srcOrd="1" destOrd="0" presId="urn:microsoft.com/office/officeart/2016/7/layout/RepeatingBendingProcessNew"/>
    <dgm:cxn modelId="{6CDD49DB-5971-499A-A57B-3C0ADF73F93F}" type="presOf" srcId="{8391E9B8-6070-405A-B4F3-1FCDE04BDE1C}" destId="{3911330C-3F1A-4F7A-9EC2-A2EB778F1AEF}" srcOrd="0" destOrd="0" presId="urn:microsoft.com/office/officeart/2016/7/layout/RepeatingBendingProcessNew"/>
    <dgm:cxn modelId="{2B96F7E3-6700-464B-8559-6AA073F39DBA}" type="presOf" srcId="{499A25DB-27B9-4FD9-BDF7-962339227CD9}" destId="{80738B18-6533-4124-860F-8FA738B9627E}" srcOrd="0" destOrd="0" presId="urn:microsoft.com/office/officeart/2016/7/layout/RepeatingBendingProcessNew"/>
    <dgm:cxn modelId="{C18313F9-7E2A-4524-843F-4F514690C3B6}" type="presOf" srcId="{DF86FF71-E4E2-40F9-A92B-7260AC265B37}" destId="{88A25543-C5FB-4D83-99B3-ADE646D9D4FB}" srcOrd="0" destOrd="0" presId="urn:microsoft.com/office/officeart/2016/7/layout/RepeatingBendingProcessNew"/>
    <dgm:cxn modelId="{BC721F99-383B-4B11-B962-B8AB1EA932C2}" type="presParOf" srcId="{DD193F1C-1AFF-47F2-BD9E-38EBB752F186}" destId="{227FC87A-D0F2-467B-92F6-30B59C953E2D}" srcOrd="0" destOrd="0" presId="urn:microsoft.com/office/officeart/2016/7/layout/RepeatingBendingProcessNew"/>
    <dgm:cxn modelId="{EC052762-B25F-4338-ABD9-774BC4AB633A}" type="presParOf" srcId="{DD193F1C-1AFF-47F2-BD9E-38EBB752F186}" destId="{8A485744-7181-4B1F-BC89-B2230CA9A1E7}" srcOrd="1" destOrd="0" presId="urn:microsoft.com/office/officeart/2016/7/layout/RepeatingBendingProcessNew"/>
    <dgm:cxn modelId="{3DA930F7-2083-4ECD-B5BC-CFDCF3A7B39E}" type="presParOf" srcId="{8A485744-7181-4B1F-BC89-B2230CA9A1E7}" destId="{E4B1F502-4B2C-4CCF-B7DD-D8C87F1DEC93}" srcOrd="0" destOrd="0" presId="urn:microsoft.com/office/officeart/2016/7/layout/RepeatingBendingProcessNew"/>
    <dgm:cxn modelId="{9B2C0255-AF1C-4B42-9EE6-65B224781D16}" type="presParOf" srcId="{DD193F1C-1AFF-47F2-BD9E-38EBB752F186}" destId="{269CD400-8D09-479F-B19C-0FD11134324F}" srcOrd="2" destOrd="0" presId="urn:microsoft.com/office/officeart/2016/7/layout/RepeatingBendingProcessNew"/>
    <dgm:cxn modelId="{371AA275-CD2F-4E14-A714-29F98DF746F5}" type="presParOf" srcId="{DD193F1C-1AFF-47F2-BD9E-38EBB752F186}" destId="{80738B18-6533-4124-860F-8FA738B9627E}" srcOrd="3" destOrd="0" presId="urn:microsoft.com/office/officeart/2016/7/layout/RepeatingBendingProcessNew"/>
    <dgm:cxn modelId="{B7A5A3EE-9E59-440B-8581-4869DE2061F4}" type="presParOf" srcId="{80738B18-6533-4124-860F-8FA738B9627E}" destId="{7BB1E8CA-F39A-467A-9A3A-9FCA82BCE1C7}" srcOrd="0" destOrd="0" presId="urn:microsoft.com/office/officeart/2016/7/layout/RepeatingBendingProcessNew"/>
    <dgm:cxn modelId="{8803D929-B94F-4757-A186-51C2294F31D6}" type="presParOf" srcId="{DD193F1C-1AFF-47F2-BD9E-38EBB752F186}" destId="{88A25543-C5FB-4D83-99B3-ADE646D9D4FB}" srcOrd="4" destOrd="0" presId="urn:microsoft.com/office/officeart/2016/7/layout/RepeatingBendingProcessNew"/>
    <dgm:cxn modelId="{530DD0AD-C251-445F-9035-FBEE15566E61}" type="presParOf" srcId="{DD193F1C-1AFF-47F2-BD9E-38EBB752F186}" destId="{460D4192-2325-40B1-81D1-7AD15B3E772B}" srcOrd="5" destOrd="0" presId="urn:microsoft.com/office/officeart/2016/7/layout/RepeatingBendingProcessNew"/>
    <dgm:cxn modelId="{AF27B23D-0B98-4A80-BCF3-6313B95BD97F}" type="presParOf" srcId="{460D4192-2325-40B1-81D1-7AD15B3E772B}" destId="{4E404F4D-8653-47FB-97C5-DAAE8101CD05}" srcOrd="0" destOrd="0" presId="urn:microsoft.com/office/officeart/2016/7/layout/RepeatingBendingProcessNew"/>
    <dgm:cxn modelId="{BF54C749-FACC-476A-9218-3224DDFA428D}" type="presParOf" srcId="{DD193F1C-1AFF-47F2-BD9E-38EBB752F186}" destId="{3911330C-3F1A-4F7A-9EC2-A2EB778F1AEF}" srcOrd="6" destOrd="0" presId="urn:microsoft.com/office/officeart/2016/7/layout/RepeatingBendingProcessNew"/>
    <dgm:cxn modelId="{734AC76E-706B-4F24-9D8D-E213C04A41EF}" type="presParOf" srcId="{DD193F1C-1AFF-47F2-BD9E-38EBB752F186}" destId="{01E1FDFF-9680-4B50-97EA-9B0946A310DE}" srcOrd="7" destOrd="0" presId="urn:microsoft.com/office/officeart/2016/7/layout/RepeatingBendingProcessNew"/>
    <dgm:cxn modelId="{7DD348B2-8164-4CC7-97B7-D7C072A91E28}" type="presParOf" srcId="{01E1FDFF-9680-4B50-97EA-9B0946A310DE}" destId="{B8E46D9B-DA7E-4AE6-87A4-1A341C5F44E7}" srcOrd="0" destOrd="0" presId="urn:microsoft.com/office/officeart/2016/7/layout/RepeatingBendingProcessNew"/>
    <dgm:cxn modelId="{B7BA7C08-A5A3-4F16-AD6F-F8231325434E}" type="presParOf" srcId="{DD193F1C-1AFF-47F2-BD9E-38EBB752F186}" destId="{7B2B74C9-7D6F-43FE-AC3E-90B0FAE24196}" srcOrd="8" destOrd="0" presId="urn:microsoft.com/office/officeart/2016/7/layout/RepeatingBendingProcessNew"/>
    <dgm:cxn modelId="{A7808A69-D48D-4E93-8355-109446EB0D4E}" type="presParOf" srcId="{DD193F1C-1AFF-47F2-BD9E-38EBB752F186}" destId="{CFA29F5E-70E0-41F5-87BE-D3A65B6C1948}" srcOrd="9" destOrd="0" presId="urn:microsoft.com/office/officeart/2016/7/layout/RepeatingBendingProcessNew"/>
    <dgm:cxn modelId="{E16DFEDD-B39A-44DE-B58C-4CE968949271}" type="presParOf" srcId="{CFA29F5E-70E0-41F5-87BE-D3A65B6C1948}" destId="{1B6ED422-F57E-4084-8DB6-5FA2C5CC558D}" srcOrd="0" destOrd="0" presId="urn:microsoft.com/office/officeart/2016/7/layout/RepeatingBendingProcessNew"/>
    <dgm:cxn modelId="{BAE6BB9C-1E10-432D-96BA-B0AB1A5C0800}" type="presParOf" srcId="{DD193F1C-1AFF-47F2-BD9E-38EBB752F186}" destId="{FB356FC4-391B-4B31-9994-D8868BFAC812}" srcOrd="10" destOrd="0" presId="urn:microsoft.com/office/officeart/2016/7/layout/RepeatingBendingProcessNew"/>
    <dgm:cxn modelId="{BF013056-769D-4B5F-AC3F-D8259E7635D3}" type="presParOf" srcId="{DD193F1C-1AFF-47F2-BD9E-38EBB752F186}" destId="{3A3810D1-E6AC-425B-A1A9-E82233906EE5}" srcOrd="11" destOrd="0" presId="urn:microsoft.com/office/officeart/2016/7/layout/RepeatingBendingProcessNew"/>
    <dgm:cxn modelId="{305F4F23-E516-4423-8192-D529586EB081}" type="presParOf" srcId="{3A3810D1-E6AC-425B-A1A9-E82233906EE5}" destId="{5828F671-FE04-46C2-A7AE-D39EBD009332}" srcOrd="0" destOrd="0" presId="urn:microsoft.com/office/officeart/2016/7/layout/RepeatingBendingProcessNew"/>
    <dgm:cxn modelId="{3742F3AB-0975-4F09-843F-F2FA0AA565A0}" type="presParOf" srcId="{DD193F1C-1AFF-47F2-BD9E-38EBB752F186}" destId="{C65A2500-3269-4884-86CF-AC1CC3CD1120}" srcOrd="12" destOrd="0" presId="urn:microsoft.com/office/officeart/2016/7/layout/RepeatingBendingProcessNew"/>
    <dgm:cxn modelId="{1DAFC0D7-2724-462B-B677-F59FFB7040EB}" type="presParOf" srcId="{DD193F1C-1AFF-47F2-BD9E-38EBB752F186}" destId="{FD7DDC31-3470-4507-A4F2-D0BE2BF966AF}" srcOrd="13" destOrd="0" presId="urn:microsoft.com/office/officeart/2016/7/layout/RepeatingBendingProcessNew"/>
    <dgm:cxn modelId="{627EDBD2-A1AA-4F53-984B-69AB70C57CAF}" type="presParOf" srcId="{FD7DDC31-3470-4507-A4F2-D0BE2BF966AF}" destId="{B9080751-040C-4C8A-A384-F0D6ABE19AD0}" srcOrd="0" destOrd="0" presId="urn:microsoft.com/office/officeart/2016/7/layout/RepeatingBendingProcessNew"/>
    <dgm:cxn modelId="{EC352A64-00C4-41C3-9090-0C2CF69399EF}" type="presParOf" srcId="{DD193F1C-1AFF-47F2-BD9E-38EBB752F186}" destId="{915F0A3E-2F43-4094-A69C-8E5E788762AA}" srcOrd="14" destOrd="0" presId="urn:microsoft.com/office/officeart/2016/7/layout/RepeatingBendingProcessNew"/>
    <dgm:cxn modelId="{52738F33-911E-4330-82F2-6EF2E81F9FB8}" type="presParOf" srcId="{DD193F1C-1AFF-47F2-BD9E-38EBB752F186}" destId="{895BEE12-A7F9-485A-A9E0-B956AF5D9DB3}" srcOrd="15" destOrd="0" presId="urn:microsoft.com/office/officeart/2016/7/layout/RepeatingBendingProcessNew"/>
    <dgm:cxn modelId="{C4E30F47-90C5-448F-B861-E5BB8A8BA99C}" type="presParOf" srcId="{895BEE12-A7F9-485A-A9E0-B956AF5D9DB3}" destId="{A549BB64-1805-412D-AA37-FCF7E8C99624}" srcOrd="0" destOrd="0" presId="urn:microsoft.com/office/officeart/2016/7/layout/RepeatingBendingProcessNew"/>
    <dgm:cxn modelId="{2E958E57-F707-49A6-8F4B-D4CB4F9C5532}" type="presParOf" srcId="{DD193F1C-1AFF-47F2-BD9E-38EBB752F186}" destId="{FB30655E-E429-4287-B83A-399EA1B1D215}" srcOrd="16" destOrd="0" presId="urn:microsoft.com/office/officeart/2016/7/layout/RepeatingBendingProcessNew"/>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FFEC05D4-4464-4EA7-9CB7-5CBE600C29E1}" type="doc">
      <dgm:prSet loTypeId="urn:microsoft.com/office/officeart/2016/7/layout/RepeatingBendingProcessNew" loCatId="process" qsTypeId="urn:microsoft.com/office/officeart/2005/8/quickstyle/simple1" qsCatId="simple" csTypeId="urn:microsoft.com/office/officeart/2005/8/colors/colorful2" csCatId="colorful" phldr="1"/>
      <dgm:spPr/>
      <dgm:t>
        <a:bodyPr/>
        <a:lstStyle/>
        <a:p>
          <a:endParaRPr lang="en-US"/>
        </a:p>
      </dgm:t>
    </dgm:pt>
    <dgm:pt modelId="{3F51F7AA-EBDE-41E1-BF73-EB646A33AF19}">
      <dgm:prSet custT="1"/>
      <dgm:spPr/>
      <dgm:t>
        <a:bodyPr/>
        <a:lstStyle/>
        <a:p>
          <a:r>
            <a:rPr lang="en-GB" sz="1600" dirty="0"/>
            <a:t>In lockdown of Spring 2021, I heard about the STABLE language by Sandor Schneider.</a:t>
          </a:r>
          <a:endParaRPr lang="en-US" sz="1600" dirty="0"/>
        </a:p>
      </dgm:t>
    </dgm:pt>
    <dgm:pt modelId="{3112F555-CB15-45EC-AA4F-E130EFEBE8CB}" type="parTrans" cxnId="{C2134DB0-FD92-44CC-B4BC-311658B2C398}">
      <dgm:prSet/>
      <dgm:spPr/>
      <dgm:t>
        <a:bodyPr/>
        <a:lstStyle/>
        <a:p>
          <a:endParaRPr lang="en-US" sz="1600"/>
        </a:p>
      </dgm:t>
    </dgm:pt>
    <dgm:pt modelId="{653D47D3-D4BD-4BF7-9553-828501D63315}" type="sibTrans" cxnId="{C2134DB0-FD92-44CC-B4BC-311658B2C398}">
      <dgm:prSet custT="1"/>
      <dgm:spPr/>
      <dgm:t>
        <a:bodyPr/>
        <a:lstStyle/>
        <a:p>
          <a:endParaRPr lang="en-US" sz="1600"/>
        </a:p>
      </dgm:t>
    </dgm:pt>
    <dgm:pt modelId="{A018A0B2-2B09-48F7-890A-941BC04C513E}">
      <dgm:prSet custT="1"/>
      <dgm:spPr/>
      <dgm:t>
        <a:bodyPr/>
        <a:lstStyle/>
        <a:p>
          <a:r>
            <a:rPr lang="en-GB" sz="1600" dirty="0"/>
            <a:t>STABLE is a minimal interpreted bytecode language, written in 50 lines of compact C.</a:t>
          </a:r>
          <a:endParaRPr lang="en-US" sz="1600" dirty="0"/>
        </a:p>
      </dgm:t>
    </dgm:pt>
    <dgm:pt modelId="{435EF718-1ED0-4A07-B0D7-30D15A1DF700}" type="parTrans" cxnId="{519CA96F-BFFB-4582-9FBC-196135CBC7BE}">
      <dgm:prSet/>
      <dgm:spPr/>
      <dgm:t>
        <a:bodyPr/>
        <a:lstStyle/>
        <a:p>
          <a:endParaRPr lang="en-US" sz="1600"/>
        </a:p>
      </dgm:t>
    </dgm:pt>
    <dgm:pt modelId="{0FAF9275-7492-41E7-998D-A4057F160B8C}" type="sibTrans" cxnId="{519CA96F-BFFB-4582-9FBC-196135CBC7BE}">
      <dgm:prSet custT="1"/>
      <dgm:spPr/>
      <dgm:t>
        <a:bodyPr/>
        <a:lstStyle/>
        <a:p>
          <a:endParaRPr lang="en-US" sz="1600"/>
        </a:p>
      </dgm:t>
    </dgm:pt>
    <dgm:pt modelId="{D8A04966-7B98-4950-8407-07DA2AE7BDB0}">
      <dgm:prSet custT="1"/>
      <dgm:spPr/>
      <dgm:t>
        <a:bodyPr/>
        <a:lstStyle/>
        <a:p>
          <a:r>
            <a:rPr lang="en-GB" sz="1600" dirty="0"/>
            <a:t>Most importantly, this gave me formal implementations for the stacks, in C.</a:t>
          </a:r>
          <a:endParaRPr lang="en-US" sz="1600" dirty="0"/>
        </a:p>
      </dgm:t>
    </dgm:pt>
    <dgm:pt modelId="{E8647ED7-6BA0-415D-8AE2-FE0375D87052}" type="parTrans" cxnId="{A9F261EA-72C1-4EE0-B587-A6E5DEB79287}">
      <dgm:prSet/>
      <dgm:spPr/>
      <dgm:t>
        <a:bodyPr/>
        <a:lstStyle/>
        <a:p>
          <a:endParaRPr lang="en-US" sz="1600"/>
        </a:p>
      </dgm:t>
    </dgm:pt>
    <dgm:pt modelId="{486EC361-2D96-4691-A65D-F98CC16CC8B1}" type="sibTrans" cxnId="{A9F261EA-72C1-4EE0-B587-A6E5DEB79287}">
      <dgm:prSet custT="1"/>
      <dgm:spPr/>
      <dgm:t>
        <a:bodyPr/>
        <a:lstStyle/>
        <a:p>
          <a:endParaRPr lang="en-US" sz="1600"/>
        </a:p>
      </dgm:t>
    </dgm:pt>
    <dgm:pt modelId="{3388DE38-843B-46BC-8757-B114E0DDF1BB}">
      <dgm:prSet custT="1"/>
      <dgm:spPr/>
      <dgm:t>
        <a:bodyPr/>
        <a:lstStyle/>
        <a:p>
          <a:r>
            <a:rPr lang="en-GB" sz="1600" dirty="0"/>
            <a:t>At the same time, John, Sandor and I founded “Minimalist Computing” on Facebook.</a:t>
          </a:r>
          <a:endParaRPr lang="en-US" sz="1600" dirty="0"/>
        </a:p>
      </dgm:t>
    </dgm:pt>
    <dgm:pt modelId="{C5F1CC69-0E29-4537-ABD1-543B00983E8B}" type="parTrans" cxnId="{EB12D81F-A9AC-47A7-A9F0-760D6D10322D}">
      <dgm:prSet/>
      <dgm:spPr/>
      <dgm:t>
        <a:bodyPr/>
        <a:lstStyle/>
        <a:p>
          <a:endParaRPr lang="en-US" sz="1600"/>
        </a:p>
      </dgm:t>
    </dgm:pt>
    <dgm:pt modelId="{D4A77761-CAF2-4D3F-948E-B4A477675D4F}" type="sibTrans" cxnId="{EB12D81F-A9AC-47A7-A9F0-760D6D10322D}">
      <dgm:prSet custT="1"/>
      <dgm:spPr/>
      <dgm:t>
        <a:bodyPr/>
        <a:lstStyle/>
        <a:p>
          <a:endParaRPr lang="en-US" sz="1600"/>
        </a:p>
      </dgm:t>
    </dgm:pt>
    <dgm:pt modelId="{AC61A0B4-2ABE-46AF-A996-F1EEC391A411}">
      <dgm:prSet custT="1"/>
      <dgm:spPr/>
      <dgm:t>
        <a:bodyPr/>
        <a:lstStyle/>
        <a:p>
          <a:r>
            <a:rPr lang="en-GB" sz="1600" dirty="0"/>
            <a:t>John and I discussed an implementation of such an interpreter on the Z80.</a:t>
          </a:r>
          <a:endParaRPr lang="en-US" sz="1600" dirty="0"/>
        </a:p>
      </dgm:t>
    </dgm:pt>
    <dgm:pt modelId="{4DC83C83-600C-4284-AB79-895F363558B4}" type="parTrans" cxnId="{4FD956D5-E2E2-45CA-87A6-06A324E0EA48}">
      <dgm:prSet/>
      <dgm:spPr/>
      <dgm:t>
        <a:bodyPr/>
        <a:lstStyle/>
        <a:p>
          <a:endParaRPr lang="en-US" sz="1600"/>
        </a:p>
      </dgm:t>
    </dgm:pt>
    <dgm:pt modelId="{70155010-5946-4A17-8A54-F1C7807569AF}" type="sibTrans" cxnId="{4FD956D5-E2E2-45CA-87A6-06A324E0EA48}">
      <dgm:prSet custT="1"/>
      <dgm:spPr/>
      <dgm:t>
        <a:bodyPr/>
        <a:lstStyle/>
        <a:p>
          <a:endParaRPr lang="en-US" sz="1600"/>
        </a:p>
      </dgm:t>
    </dgm:pt>
    <dgm:pt modelId="{30C34FAD-5D08-409A-A92B-107747DA4316}">
      <dgm:prSet custT="1"/>
      <dgm:spPr/>
      <dgm:t>
        <a:bodyPr/>
        <a:lstStyle/>
        <a:p>
          <a:r>
            <a:rPr lang="en-GB" sz="1600" dirty="0"/>
            <a:t>John saw MINT as an alternative to assembly language on the TEC-1 computer, a small Z80 machine developed by John in the early 80s for “Talking  Electronics” magazine in Australia.</a:t>
          </a:r>
          <a:endParaRPr lang="en-US" sz="1600" dirty="0"/>
        </a:p>
      </dgm:t>
    </dgm:pt>
    <dgm:pt modelId="{F6A7F36A-B07C-4A96-85E5-EF4F66EDC3CB}" type="parTrans" cxnId="{6044B781-3E4A-4DCF-90E8-526F5E802B41}">
      <dgm:prSet/>
      <dgm:spPr/>
      <dgm:t>
        <a:bodyPr/>
        <a:lstStyle/>
        <a:p>
          <a:endParaRPr lang="en-US" sz="1600"/>
        </a:p>
      </dgm:t>
    </dgm:pt>
    <dgm:pt modelId="{095D4269-93DA-41C9-8DFD-0C5D0C9F42E7}" type="sibTrans" cxnId="{6044B781-3E4A-4DCF-90E8-526F5E802B41}">
      <dgm:prSet custT="1"/>
      <dgm:spPr/>
      <dgm:t>
        <a:bodyPr/>
        <a:lstStyle/>
        <a:p>
          <a:endParaRPr lang="en-US" sz="1600"/>
        </a:p>
      </dgm:t>
    </dgm:pt>
    <dgm:pt modelId="{D3E6DEED-45CD-4FBF-9DCD-FED7D4977B0A}">
      <dgm:prSet custT="1"/>
      <dgm:spPr/>
      <dgm:t>
        <a:bodyPr/>
        <a:lstStyle/>
        <a:p>
          <a:r>
            <a:rPr lang="en-GB" sz="1600" dirty="0"/>
            <a:t>The TEC-1 used a hex-keypad and 7-segment LEDs,  limited to just 2K ROM, and 2K RAM.</a:t>
          </a:r>
          <a:endParaRPr lang="en-US" sz="1600" dirty="0"/>
        </a:p>
      </dgm:t>
    </dgm:pt>
    <dgm:pt modelId="{6A955916-3492-4A80-8F38-3CBD19D27F2B}" type="parTrans" cxnId="{2A5EB97E-ACF2-4EAA-878C-4FAFA2820841}">
      <dgm:prSet/>
      <dgm:spPr/>
      <dgm:t>
        <a:bodyPr/>
        <a:lstStyle/>
        <a:p>
          <a:endParaRPr lang="en-US" sz="1600"/>
        </a:p>
      </dgm:t>
    </dgm:pt>
    <dgm:pt modelId="{E3BE2DC2-342D-49D0-B048-E4D40BE9D01F}" type="sibTrans" cxnId="{2A5EB97E-ACF2-4EAA-878C-4FAFA2820841}">
      <dgm:prSet custT="1"/>
      <dgm:spPr/>
      <dgm:t>
        <a:bodyPr/>
        <a:lstStyle/>
        <a:p>
          <a:endParaRPr lang="en-US" sz="1600"/>
        </a:p>
      </dgm:t>
    </dgm:pt>
    <dgm:pt modelId="{7C764176-FB8C-4C68-9C92-B28D885D3CE2}">
      <dgm:prSet custT="1"/>
      <dgm:spPr/>
      <dgm:t>
        <a:bodyPr/>
        <a:lstStyle/>
        <a:p>
          <a:r>
            <a:rPr lang="en-GB" sz="1600" dirty="0"/>
            <a:t>I  worked on the inner interpreter and arithmetic routines, John handled the stack handling and arrays, and Craig Jones provided the new bit-banging serial I/O code. </a:t>
          </a:r>
          <a:br>
            <a:rPr lang="en-GB" sz="1600" dirty="0"/>
          </a:br>
          <a:endParaRPr lang="en-US" sz="1600" dirty="0"/>
        </a:p>
      </dgm:t>
    </dgm:pt>
    <dgm:pt modelId="{9AA1F656-AD7F-4B8F-9A59-857E99C0B493}" type="parTrans" cxnId="{E8A22435-15F7-494A-990C-96E4C7E4651D}">
      <dgm:prSet/>
      <dgm:spPr/>
      <dgm:t>
        <a:bodyPr/>
        <a:lstStyle/>
        <a:p>
          <a:endParaRPr lang="en-US" sz="1600"/>
        </a:p>
      </dgm:t>
    </dgm:pt>
    <dgm:pt modelId="{FB959A03-F8BC-43BB-95AA-BEEB5E0715D0}" type="sibTrans" cxnId="{E8A22435-15F7-494A-990C-96E4C7E4651D}">
      <dgm:prSet custT="1"/>
      <dgm:spPr/>
      <dgm:t>
        <a:bodyPr/>
        <a:lstStyle/>
        <a:p>
          <a:endParaRPr lang="en-US" sz="1600"/>
        </a:p>
      </dgm:t>
    </dgm:pt>
    <dgm:pt modelId="{3136B571-FD87-4636-BA42-D500700CD715}">
      <dgm:prSet custT="1"/>
      <dgm:spPr/>
      <dgm:t>
        <a:bodyPr/>
        <a:lstStyle/>
        <a:p>
          <a:r>
            <a:rPr lang="en-GB" sz="1600" dirty="0"/>
            <a:t>MINT for Z80 was first demonstrated at Christmas 2021 on both TEC1 and RC2014. </a:t>
          </a:r>
        </a:p>
        <a:p>
          <a:r>
            <a:rPr lang="en-GB" sz="1600" dirty="0"/>
            <a:t>A generic and portable version  was written in C by Jason C.J. Tay,  hence  CMINT. Benchmarks  on next slide</a:t>
          </a:r>
          <a:endParaRPr lang="en-US" sz="1600" dirty="0"/>
        </a:p>
      </dgm:t>
    </dgm:pt>
    <dgm:pt modelId="{1BFA4EFB-EBFA-448E-9FB4-C0D893002366}" type="parTrans" cxnId="{F701D6EA-5136-40F8-9B6B-CE0C08AFAB11}">
      <dgm:prSet/>
      <dgm:spPr/>
      <dgm:t>
        <a:bodyPr/>
        <a:lstStyle/>
        <a:p>
          <a:endParaRPr lang="en-US" sz="1600"/>
        </a:p>
      </dgm:t>
    </dgm:pt>
    <dgm:pt modelId="{29D0EC59-FB49-4E56-A2B8-E3C4C7DA40A1}" type="sibTrans" cxnId="{F701D6EA-5136-40F8-9B6B-CE0C08AFAB11}">
      <dgm:prSet/>
      <dgm:spPr/>
      <dgm:t>
        <a:bodyPr/>
        <a:lstStyle/>
        <a:p>
          <a:endParaRPr lang="en-US" sz="1600"/>
        </a:p>
      </dgm:t>
    </dgm:pt>
    <dgm:pt modelId="{8DBF69DD-795B-4DB0-875F-7A415D9ECF5A}" type="pres">
      <dgm:prSet presAssocID="{FFEC05D4-4464-4EA7-9CB7-5CBE600C29E1}" presName="Name0" presStyleCnt="0">
        <dgm:presLayoutVars>
          <dgm:dir/>
          <dgm:resizeHandles val="exact"/>
        </dgm:presLayoutVars>
      </dgm:prSet>
      <dgm:spPr/>
    </dgm:pt>
    <dgm:pt modelId="{33536922-6E49-4FEF-936F-2F3D106C53B1}" type="pres">
      <dgm:prSet presAssocID="{3F51F7AA-EBDE-41E1-BF73-EB646A33AF19}" presName="node" presStyleLbl="node1" presStyleIdx="0" presStyleCnt="9">
        <dgm:presLayoutVars>
          <dgm:bulletEnabled val="1"/>
        </dgm:presLayoutVars>
      </dgm:prSet>
      <dgm:spPr/>
    </dgm:pt>
    <dgm:pt modelId="{6B04ED73-C4B6-41A4-B201-96AC95426498}" type="pres">
      <dgm:prSet presAssocID="{653D47D3-D4BD-4BF7-9553-828501D63315}" presName="sibTrans" presStyleLbl="sibTrans1D1" presStyleIdx="0" presStyleCnt="8"/>
      <dgm:spPr/>
    </dgm:pt>
    <dgm:pt modelId="{299A1CED-DB0C-44CF-BA66-C23E1A4FCAE1}" type="pres">
      <dgm:prSet presAssocID="{653D47D3-D4BD-4BF7-9553-828501D63315}" presName="connectorText" presStyleLbl="sibTrans1D1" presStyleIdx="0" presStyleCnt="8"/>
      <dgm:spPr/>
    </dgm:pt>
    <dgm:pt modelId="{2DA51FE5-FADA-4E42-914C-DCD5FA9905C7}" type="pres">
      <dgm:prSet presAssocID="{A018A0B2-2B09-48F7-890A-941BC04C513E}" presName="node" presStyleLbl="node1" presStyleIdx="1" presStyleCnt="9">
        <dgm:presLayoutVars>
          <dgm:bulletEnabled val="1"/>
        </dgm:presLayoutVars>
      </dgm:prSet>
      <dgm:spPr/>
    </dgm:pt>
    <dgm:pt modelId="{B52D0430-75FE-4A0B-A382-7C0E00E494B1}" type="pres">
      <dgm:prSet presAssocID="{0FAF9275-7492-41E7-998D-A4057F160B8C}" presName="sibTrans" presStyleLbl="sibTrans1D1" presStyleIdx="1" presStyleCnt="8"/>
      <dgm:spPr/>
    </dgm:pt>
    <dgm:pt modelId="{116F5929-F584-49D6-BF74-059D9558ECA0}" type="pres">
      <dgm:prSet presAssocID="{0FAF9275-7492-41E7-998D-A4057F160B8C}" presName="connectorText" presStyleLbl="sibTrans1D1" presStyleIdx="1" presStyleCnt="8"/>
      <dgm:spPr/>
    </dgm:pt>
    <dgm:pt modelId="{809D311E-1D4A-4B75-AE69-705D2489FCC1}" type="pres">
      <dgm:prSet presAssocID="{D8A04966-7B98-4950-8407-07DA2AE7BDB0}" presName="node" presStyleLbl="node1" presStyleIdx="2" presStyleCnt="9">
        <dgm:presLayoutVars>
          <dgm:bulletEnabled val="1"/>
        </dgm:presLayoutVars>
      </dgm:prSet>
      <dgm:spPr/>
    </dgm:pt>
    <dgm:pt modelId="{3EAD567F-F8CB-43C7-A3C7-65278AE17D27}" type="pres">
      <dgm:prSet presAssocID="{486EC361-2D96-4691-A65D-F98CC16CC8B1}" presName="sibTrans" presStyleLbl="sibTrans1D1" presStyleIdx="2" presStyleCnt="8"/>
      <dgm:spPr/>
    </dgm:pt>
    <dgm:pt modelId="{931D4886-37AD-4E71-8B69-C6465AC027E3}" type="pres">
      <dgm:prSet presAssocID="{486EC361-2D96-4691-A65D-F98CC16CC8B1}" presName="connectorText" presStyleLbl="sibTrans1D1" presStyleIdx="2" presStyleCnt="8"/>
      <dgm:spPr/>
    </dgm:pt>
    <dgm:pt modelId="{0BC18062-3460-4E57-B384-B05554F13AE0}" type="pres">
      <dgm:prSet presAssocID="{3388DE38-843B-46BC-8757-B114E0DDF1BB}" presName="node" presStyleLbl="node1" presStyleIdx="3" presStyleCnt="9" custScaleX="111969">
        <dgm:presLayoutVars>
          <dgm:bulletEnabled val="1"/>
        </dgm:presLayoutVars>
      </dgm:prSet>
      <dgm:spPr/>
    </dgm:pt>
    <dgm:pt modelId="{88788A1A-7120-4D95-8566-2AD557D45ACE}" type="pres">
      <dgm:prSet presAssocID="{D4A77761-CAF2-4D3F-948E-B4A477675D4F}" presName="sibTrans" presStyleLbl="sibTrans1D1" presStyleIdx="3" presStyleCnt="8"/>
      <dgm:spPr/>
    </dgm:pt>
    <dgm:pt modelId="{B115673C-2395-4FE6-A997-EF604015303D}" type="pres">
      <dgm:prSet presAssocID="{D4A77761-CAF2-4D3F-948E-B4A477675D4F}" presName="connectorText" presStyleLbl="sibTrans1D1" presStyleIdx="3" presStyleCnt="8"/>
      <dgm:spPr/>
    </dgm:pt>
    <dgm:pt modelId="{33B1BC3A-75FB-4262-9AA4-115FDF7FA4B8}" type="pres">
      <dgm:prSet presAssocID="{AC61A0B4-2ABE-46AF-A996-F1EEC391A411}" presName="node" presStyleLbl="node1" presStyleIdx="4" presStyleCnt="9">
        <dgm:presLayoutVars>
          <dgm:bulletEnabled val="1"/>
        </dgm:presLayoutVars>
      </dgm:prSet>
      <dgm:spPr/>
    </dgm:pt>
    <dgm:pt modelId="{601C5211-9411-45DF-BEA7-57C5E92AFB3D}" type="pres">
      <dgm:prSet presAssocID="{70155010-5946-4A17-8A54-F1C7807569AF}" presName="sibTrans" presStyleLbl="sibTrans1D1" presStyleIdx="4" presStyleCnt="8"/>
      <dgm:spPr/>
    </dgm:pt>
    <dgm:pt modelId="{71442FDF-499C-49DB-9FA1-D6D2B7936A97}" type="pres">
      <dgm:prSet presAssocID="{70155010-5946-4A17-8A54-F1C7807569AF}" presName="connectorText" presStyleLbl="sibTrans1D1" presStyleIdx="4" presStyleCnt="8"/>
      <dgm:spPr/>
    </dgm:pt>
    <dgm:pt modelId="{08E3F31E-80DD-48D2-8E7B-A9A2C322225F}" type="pres">
      <dgm:prSet presAssocID="{30C34FAD-5D08-409A-A92B-107747DA4316}" presName="node" presStyleLbl="node1" presStyleIdx="5" presStyleCnt="9" custScaleX="124140">
        <dgm:presLayoutVars>
          <dgm:bulletEnabled val="1"/>
        </dgm:presLayoutVars>
      </dgm:prSet>
      <dgm:spPr/>
    </dgm:pt>
    <dgm:pt modelId="{CF0CF5AB-7E4B-469F-B41A-ABB70FCE2571}" type="pres">
      <dgm:prSet presAssocID="{095D4269-93DA-41C9-8DFD-0C5D0C9F42E7}" presName="sibTrans" presStyleLbl="sibTrans1D1" presStyleIdx="5" presStyleCnt="8"/>
      <dgm:spPr/>
    </dgm:pt>
    <dgm:pt modelId="{757B8F55-17A4-4E2A-BA7F-52553D71CB61}" type="pres">
      <dgm:prSet presAssocID="{095D4269-93DA-41C9-8DFD-0C5D0C9F42E7}" presName="connectorText" presStyleLbl="sibTrans1D1" presStyleIdx="5" presStyleCnt="8"/>
      <dgm:spPr/>
    </dgm:pt>
    <dgm:pt modelId="{88D1F1FA-DDFB-40E7-AD56-50C742C94067}" type="pres">
      <dgm:prSet presAssocID="{D3E6DEED-45CD-4FBF-9DCD-FED7D4977B0A}" presName="node" presStyleLbl="node1" presStyleIdx="6" presStyleCnt="9">
        <dgm:presLayoutVars>
          <dgm:bulletEnabled val="1"/>
        </dgm:presLayoutVars>
      </dgm:prSet>
      <dgm:spPr/>
    </dgm:pt>
    <dgm:pt modelId="{CB4C3286-662D-48B0-9BEB-690E27CBCE3B}" type="pres">
      <dgm:prSet presAssocID="{E3BE2DC2-342D-49D0-B048-E4D40BE9D01F}" presName="sibTrans" presStyleLbl="sibTrans1D1" presStyleIdx="6" presStyleCnt="8"/>
      <dgm:spPr/>
    </dgm:pt>
    <dgm:pt modelId="{DC699768-5910-4E0F-988F-71736B25DE32}" type="pres">
      <dgm:prSet presAssocID="{E3BE2DC2-342D-49D0-B048-E4D40BE9D01F}" presName="connectorText" presStyleLbl="sibTrans1D1" presStyleIdx="6" presStyleCnt="8"/>
      <dgm:spPr/>
    </dgm:pt>
    <dgm:pt modelId="{FECB9047-3338-418F-ACEF-D3F5184E67F6}" type="pres">
      <dgm:prSet presAssocID="{7C764176-FB8C-4C68-9C92-B28D885D3CE2}" presName="node" presStyleLbl="node1" presStyleIdx="7" presStyleCnt="9" custScaleX="137303" custLinFactNeighborX="2942" custLinFactNeighborY="340">
        <dgm:presLayoutVars>
          <dgm:bulletEnabled val="1"/>
        </dgm:presLayoutVars>
      </dgm:prSet>
      <dgm:spPr/>
    </dgm:pt>
    <dgm:pt modelId="{FBAF9C42-DC08-4880-A621-4216141DFCDB}" type="pres">
      <dgm:prSet presAssocID="{FB959A03-F8BC-43BB-95AA-BEEB5E0715D0}" presName="sibTrans" presStyleLbl="sibTrans1D1" presStyleIdx="7" presStyleCnt="8"/>
      <dgm:spPr/>
    </dgm:pt>
    <dgm:pt modelId="{C48B9350-F787-4402-9778-BD376F9C75A2}" type="pres">
      <dgm:prSet presAssocID="{FB959A03-F8BC-43BB-95AA-BEEB5E0715D0}" presName="connectorText" presStyleLbl="sibTrans1D1" presStyleIdx="7" presStyleCnt="8"/>
      <dgm:spPr/>
    </dgm:pt>
    <dgm:pt modelId="{EF8EE9B5-0381-4567-8B7B-FD6F46D929CC}" type="pres">
      <dgm:prSet presAssocID="{3136B571-FD87-4636-BA42-D500700CD715}" presName="node" presStyleLbl="node1" presStyleIdx="8" presStyleCnt="9" custScaleX="167665">
        <dgm:presLayoutVars>
          <dgm:bulletEnabled val="1"/>
        </dgm:presLayoutVars>
      </dgm:prSet>
      <dgm:spPr/>
    </dgm:pt>
  </dgm:ptLst>
  <dgm:cxnLst>
    <dgm:cxn modelId="{D16F4D02-9421-4E37-BCD3-B6AD1909F305}" type="presOf" srcId="{AC61A0B4-2ABE-46AF-A996-F1EEC391A411}" destId="{33B1BC3A-75FB-4262-9AA4-115FDF7FA4B8}" srcOrd="0" destOrd="0" presId="urn:microsoft.com/office/officeart/2016/7/layout/RepeatingBendingProcessNew"/>
    <dgm:cxn modelId="{94E2941E-ADFF-41A9-8809-895E5509A162}" type="presOf" srcId="{486EC361-2D96-4691-A65D-F98CC16CC8B1}" destId="{931D4886-37AD-4E71-8B69-C6465AC027E3}" srcOrd="1" destOrd="0" presId="urn:microsoft.com/office/officeart/2016/7/layout/RepeatingBendingProcessNew"/>
    <dgm:cxn modelId="{EB12D81F-A9AC-47A7-A9F0-760D6D10322D}" srcId="{FFEC05D4-4464-4EA7-9CB7-5CBE600C29E1}" destId="{3388DE38-843B-46BC-8757-B114E0DDF1BB}" srcOrd="3" destOrd="0" parTransId="{C5F1CC69-0E29-4537-ABD1-543B00983E8B}" sibTransId="{D4A77761-CAF2-4D3F-948E-B4A477675D4F}"/>
    <dgm:cxn modelId="{6021142D-096B-4F63-A037-D7B5D0EA1802}" type="presOf" srcId="{095D4269-93DA-41C9-8DFD-0C5D0C9F42E7}" destId="{CF0CF5AB-7E4B-469F-B41A-ABB70FCE2571}" srcOrd="0" destOrd="0" presId="urn:microsoft.com/office/officeart/2016/7/layout/RepeatingBendingProcessNew"/>
    <dgm:cxn modelId="{E8A22435-15F7-494A-990C-96E4C7E4651D}" srcId="{FFEC05D4-4464-4EA7-9CB7-5CBE600C29E1}" destId="{7C764176-FB8C-4C68-9C92-B28D885D3CE2}" srcOrd="7" destOrd="0" parTransId="{9AA1F656-AD7F-4B8F-9A59-857E99C0B493}" sibTransId="{FB959A03-F8BC-43BB-95AA-BEEB5E0715D0}"/>
    <dgm:cxn modelId="{B3F9A435-94C0-4EDB-8E9B-55E76A0DB30D}" type="presOf" srcId="{653D47D3-D4BD-4BF7-9553-828501D63315}" destId="{299A1CED-DB0C-44CF-BA66-C23E1A4FCAE1}" srcOrd="1" destOrd="0" presId="urn:microsoft.com/office/officeart/2016/7/layout/RepeatingBendingProcessNew"/>
    <dgm:cxn modelId="{3692B643-7692-413C-AF98-9BC40C013B0B}" type="presOf" srcId="{3136B571-FD87-4636-BA42-D500700CD715}" destId="{EF8EE9B5-0381-4567-8B7B-FD6F46D929CC}" srcOrd="0" destOrd="0" presId="urn:microsoft.com/office/officeart/2016/7/layout/RepeatingBendingProcessNew"/>
    <dgm:cxn modelId="{13A83F46-16E9-4E5F-AB7C-AE77670F233A}" type="presOf" srcId="{E3BE2DC2-342D-49D0-B048-E4D40BE9D01F}" destId="{CB4C3286-662D-48B0-9BEB-690E27CBCE3B}" srcOrd="0" destOrd="0" presId="urn:microsoft.com/office/officeart/2016/7/layout/RepeatingBendingProcessNew"/>
    <dgm:cxn modelId="{90928566-42E0-4194-AFA3-23928A62EB8E}" type="presOf" srcId="{486EC361-2D96-4691-A65D-F98CC16CC8B1}" destId="{3EAD567F-F8CB-43C7-A3C7-65278AE17D27}" srcOrd="0" destOrd="0" presId="urn:microsoft.com/office/officeart/2016/7/layout/RepeatingBendingProcessNew"/>
    <dgm:cxn modelId="{E3C97348-E374-4007-BF7E-4DD2F0921201}" type="presOf" srcId="{D4A77761-CAF2-4D3F-948E-B4A477675D4F}" destId="{88788A1A-7120-4D95-8566-2AD557D45ACE}" srcOrd="0" destOrd="0" presId="urn:microsoft.com/office/officeart/2016/7/layout/RepeatingBendingProcessNew"/>
    <dgm:cxn modelId="{C9C8EB4C-B59A-4E2C-B3A5-52204F5ACF28}" type="presOf" srcId="{D4A77761-CAF2-4D3F-948E-B4A477675D4F}" destId="{B115673C-2395-4FE6-A997-EF604015303D}" srcOrd="1" destOrd="0" presId="urn:microsoft.com/office/officeart/2016/7/layout/RepeatingBendingProcessNew"/>
    <dgm:cxn modelId="{6879116F-6050-450F-8B00-B501B2D5A218}" type="presOf" srcId="{FB959A03-F8BC-43BB-95AA-BEEB5E0715D0}" destId="{FBAF9C42-DC08-4880-A621-4216141DFCDB}" srcOrd="0" destOrd="0" presId="urn:microsoft.com/office/officeart/2016/7/layout/RepeatingBendingProcessNew"/>
    <dgm:cxn modelId="{519CA96F-BFFB-4582-9FBC-196135CBC7BE}" srcId="{FFEC05D4-4464-4EA7-9CB7-5CBE600C29E1}" destId="{A018A0B2-2B09-48F7-890A-941BC04C513E}" srcOrd="1" destOrd="0" parTransId="{435EF718-1ED0-4A07-B0D7-30D15A1DF700}" sibTransId="{0FAF9275-7492-41E7-998D-A4057F160B8C}"/>
    <dgm:cxn modelId="{416C0055-DC8E-402C-8149-C0B962B6DAA7}" type="presOf" srcId="{70155010-5946-4A17-8A54-F1C7807569AF}" destId="{71442FDF-499C-49DB-9FA1-D6D2B7936A97}" srcOrd="1" destOrd="0" presId="urn:microsoft.com/office/officeart/2016/7/layout/RepeatingBendingProcessNew"/>
    <dgm:cxn modelId="{C64E9155-39EB-4532-8B63-674F80EFCA51}" type="presOf" srcId="{7C764176-FB8C-4C68-9C92-B28D885D3CE2}" destId="{FECB9047-3338-418F-ACEF-D3F5184E67F6}" srcOrd="0" destOrd="0" presId="urn:microsoft.com/office/officeart/2016/7/layout/RepeatingBendingProcessNew"/>
    <dgm:cxn modelId="{2A5EB97E-ACF2-4EAA-878C-4FAFA2820841}" srcId="{FFEC05D4-4464-4EA7-9CB7-5CBE600C29E1}" destId="{D3E6DEED-45CD-4FBF-9DCD-FED7D4977B0A}" srcOrd="6" destOrd="0" parTransId="{6A955916-3492-4A80-8F38-3CBD19D27F2B}" sibTransId="{E3BE2DC2-342D-49D0-B048-E4D40BE9D01F}"/>
    <dgm:cxn modelId="{6044B781-3E4A-4DCF-90E8-526F5E802B41}" srcId="{FFEC05D4-4464-4EA7-9CB7-5CBE600C29E1}" destId="{30C34FAD-5D08-409A-A92B-107747DA4316}" srcOrd="5" destOrd="0" parTransId="{F6A7F36A-B07C-4A96-85E5-EF4F66EDC3CB}" sibTransId="{095D4269-93DA-41C9-8DFD-0C5D0C9F42E7}"/>
    <dgm:cxn modelId="{A42D9285-4A57-4531-94E7-1DBB0BEE4BCE}" type="presOf" srcId="{0FAF9275-7492-41E7-998D-A4057F160B8C}" destId="{B52D0430-75FE-4A0B-A382-7C0E00E494B1}" srcOrd="0" destOrd="0" presId="urn:microsoft.com/office/officeart/2016/7/layout/RepeatingBendingProcessNew"/>
    <dgm:cxn modelId="{0F6ECA9B-DFEA-4E85-86C6-6F261B77539D}" type="presOf" srcId="{A018A0B2-2B09-48F7-890A-941BC04C513E}" destId="{2DA51FE5-FADA-4E42-914C-DCD5FA9905C7}" srcOrd="0" destOrd="0" presId="urn:microsoft.com/office/officeart/2016/7/layout/RepeatingBendingProcessNew"/>
    <dgm:cxn modelId="{0FA816A6-F4CA-4856-81A7-A380A23FE9D9}" type="presOf" srcId="{3F51F7AA-EBDE-41E1-BF73-EB646A33AF19}" destId="{33536922-6E49-4FEF-936F-2F3D106C53B1}" srcOrd="0" destOrd="0" presId="urn:microsoft.com/office/officeart/2016/7/layout/RepeatingBendingProcessNew"/>
    <dgm:cxn modelId="{C46F96A7-7FC9-42D8-A1CB-DC90DF47F8C4}" type="presOf" srcId="{3388DE38-843B-46BC-8757-B114E0DDF1BB}" destId="{0BC18062-3460-4E57-B384-B05554F13AE0}" srcOrd="0" destOrd="0" presId="urn:microsoft.com/office/officeart/2016/7/layout/RepeatingBendingProcessNew"/>
    <dgm:cxn modelId="{C2134DB0-FD92-44CC-B4BC-311658B2C398}" srcId="{FFEC05D4-4464-4EA7-9CB7-5CBE600C29E1}" destId="{3F51F7AA-EBDE-41E1-BF73-EB646A33AF19}" srcOrd="0" destOrd="0" parTransId="{3112F555-CB15-45EC-AA4F-E130EFEBE8CB}" sibTransId="{653D47D3-D4BD-4BF7-9553-828501D63315}"/>
    <dgm:cxn modelId="{1C07F9B2-9A0E-4651-A501-0B0A1DB27696}" type="presOf" srcId="{D3E6DEED-45CD-4FBF-9DCD-FED7D4977B0A}" destId="{88D1F1FA-DDFB-40E7-AD56-50C742C94067}" srcOrd="0" destOrd="0" presId="urn:microsoft.com/office/officeart/2016/7/layout/RepeatingBendingProcessNew"/>
    <dgm:cxn modelId="{BF3362B4-3B08-4E38-91D0-F7B838315864}" type="presOf" srcId="{0FAF9275-7492-41E7-998D-A4057F160B8C}" destId="{116F5929-F584-49D6-BF74-059D9558ECA0}" srcOrd="1" destOrd="0" presId="urn:microsoft.com/office/officeart/2016/7/layout/RepeatingBendingProcessNew"/>
    <dgm:cxn modelId="{3AA9A7BD-F23E-4702-9A43-9D6517B9D723}" type="presOf" srcId="{FB959A03-F8BC-43BB-95AA-BEEB5E0715D0}" destId="{C48B9350-F787-4402-9778-BD376F9C75A2}" srcOrd="1" destOrd="0" presId="urn:microsoft.com/office/officeart/2016/7/layout/RepeatingBendingProcessNew"/>
    <dgm:cxn modelId="{ED17CDD3-C03B-4987-AB55-FF4E3458AB34}" type="presOf" srcId="{FFEC05D4-4464-4EA7-9CB7-5CBE600C29E1}" destId="{8DBF69DD-795B-4DB0-875F-7A415D9ECF5A}" srcOrd="0" destOrd="0" presId="urn:microsoft.com/office/officeart/2016/7/layout/RepeatingBendingProcessNew"/>
    <dgm:cxn modelId="{4FD956D5-E2E2-45CA-87A6-06A324E0EA48}" srcId="{FFEC05D4-4464-4EA7-9CB7-5CBE600C29E1}" destId="{AC61A0B4-2ABE-46AF-A996-F1EEC391A411}" srcOrd="4" destOrd="0" parTransId="{4DC83C83-600C-4284-AB79-895F363558B4}" sibTransId="{70155010-5946-4A17-8A54-F1C7807569AF}"/>
    <dgm:cxn modelId="{2DABA7DA-5AA7-4090-9B13-9C7625DAC9F7}" type="presOf" srcId="{30C34FAD-5D08-409A-A92B-107747DA4316}" destId="{08E3F31E-80DD-48D2-8E7B-A9A2C322225F}" srcOrd="0" destOrd="0" presId="urn:microsoft.com/office/officeart/2016/7/layout/RepeatingBendingProcessNew"/>
    <dgm:cxn modelId="{61DC4AE8-14B2-4060-9746-7517235690EC}" type="presOf" srcId="{D8A04966-7B98-4950-8407-07DA2AE7BDB0}" destId="{809D311E-1D4A-4B75-AE69-705D2489FCC1}" srcOrd="0" destOrd="0" presId="urn:microsoft.com/office/officeart/2016/7/layout/RepeatingBendingProcessNew"/>
    <dgm:cxn modelId="{A9F261EA-72C1-4EE0-B587-A6E5DEB79287}" srcId="{FFEC05D4-4464-4EA7-9CB7-5CBE600C29E1}" destId="{D8A04966-7B98-4950-8407-07DA2AE7BDB0}" srcOrd="2" destOrd="0" parTransId="{E8647ED7-6BA0-415D-8AE2-FE0375D87052}" sibTransId="{486EC361-2D96-4691-A65D-F98CC16CC8B1}"/>
    <dgm:cxn modelId="{F701D6EA-5136-40F8-9B6B-CE0C08AFAB11}" srcId="{FFEC05D4-4464-4EA7-9CB7-5CBE600C29E1}" destId="{3136B571-FD87-4636-BA42-D500700CD715}" srcOrd="8" destOrd="0" parTransId="{1BFA4EFB-EBFA-448E-9FB4-C0D893002366}" sibTransId="{29D0EC59-FB49-4E56-A2B8-E3C4C7DA40A1}"/>
    <dgm:cxn modelId="{714A74F5-168A-47C2-B6DC-CF54B0CF750E}" type="presOf" srcId="{70155010-5946-4A17-8A54-F1C7807569AF}" destId="{601C5211-9411-45DF-BEA7-57C5E92AFB3D}" srcOrd="0" destOrd="0" presId="urn:microsoft.com/office/officeart/2016/7/layout/RepeatingBendingProcessNew"/>
    <dgm:cxn modelId="{9C8F24F6-5EB7-4AEC-BC00-F9708A94C01C}" type="presOf" srcId="{095D4269-93DA-41C9-8DFD-0C5D0C9F42E7}" destId="{757B8F55-17A4-4E2A-BA7F-52553D71CB61}" srcOrd="1" destOrd="0" presId="urn:microsoft.com/office/officeart/2016/7/layout/RepeatingBendingProcessNew"/>
    <dgm:cxn modelId="{B52C65F8-56AE-4A94-8AD4-C43F2A280556}" type="presOf" srcId="{E3BE2DC2-342D-49D0-B048-E4D40BE9D01F}" destId="{DC699768-5910-4E0F-988F-71736B25DE32}" srcOrd="1" destOrd="0" presId="urn:microsoft.com/office/officeart/2016/7/layout/RepeatingBendingProcessNew"/>
    <dgm:cxn modelId="{A1745CFD-691A-4B28-B1CA-0C052A3E65AF}" type="presOf" srcId="{653D47D3-D4BD-4BF7-9553-828501D63315}" destId="{6B04ED73-C4B6-41A4-B201-96AC95426498}" srcOrd="0" destOrd="0" presId="urn:microsoft.com/office/officeart/2016/7/layout/RepeatingBendingProcessNew"/>
    <dgm:cxn modelId="{37C1540F-F5D2-431B-ACDB-48B9B96AF0E5}" type="presParOf" srcId="{8DBF69DD-795B-4DB0-875F-7A415D9ECF5A}" destId="{33536922-6E49-4FEF-936F-2F3D106C53B1}" srcOrd="0" destOrd="0" presId="urn:microsoft.com/office/officeart/2016/7/layout/RepeatingBendingProcessNew"/>
    <dgm:cxn modelId="{90409781-2397-4438-887E-6638523CC065}" type="presParOf" srcId="{8DBF69DD-795B-4DB0-875F-7A415D9ECF5A}" destId="{6B04ED73-C4B6-41A4-B201-96AC95426498}" srcOrd="1" destOrd="0" presId="urn:microsoft.com/office/officeart/2016/7/layout/RepeatingBendingProcessNew"/>
    <dgm:cxn modelId="{2777E6EF-46FE-4C3A-815C-1DA3D8B1AFFC}" type="presParOf" srcId="{6B04ED73-C4B6-41A4-B201-96AC95426498}" destId="{299A1CED-DB0C-44CF-BA66-C23E1A4FCAE1}" srcOrd="0" destOrd="0" presId="urn:microsoft.com/office/officeart/2016/7/layout/RepeatingBendingProcessNew"/>
    <dgm:cxn modelId="{D2E8846C-8C87-4B90-9BE6-80EEA38FC293}" type="presParOf" srcId="{8DBF69DD-795B-4DB0-875F-7A415D9ECF5A}" destId="{2DA51FE5-FADA-4E42-914C-DCD5FA9905C7}" srcOrd="2" destOrd="0" presId="urn:microsoft.com/office/officeart/2016/7/layout/RepeatingBendingProcessNew"/>
    <dgm:cxn modelId="{371EF6F9-2D25-48F9-BD12-8237A66BC528}" type="presParOf" srcId="{8DBF69DD-795B-4DB0-875F-7A415D9ECF5A}" destId="{B52D0430-75FE-4A0B-A382-7C0E00E494B1}" srcOrd="3" destOrd="0" presId="urn:microsoft.com/office/officeart/2016/7/layout/RepeatingBendingProcessNew"/>
    <dgm:cxn modelId="{699003DE-64FC-4A35-BB6C-93B4C3790EE0}" type="presParOf" srcId="{B52D0430-75FE-4A0B-A382-7C0E00E494B1}" destId="{116F5929-F584-49D6-BF74-059D9558ECA0}" srcOrd="0" destOrd="0" presId="urn:microsoft.com/office/officeart/2016/7/layout/RepeatingBendingProcessNew"/>
    <dgm:cxn modelId="{77222EE8-E7E4-4A20-B1A1-057E36440DEB}" type="presParOf" srcId="{8DBF69DD-795B-4DB0-875F-7A415D9ECF5A}" destId="{809D311E-1D4A-4B75-AE69-705D2489FCC1}" srcOrd="4" destOrd="0" presId="urn:microsoft.com/office/officeart/2016/7/layout/RepeatingBendingProcessNew"/>
    <dgm:cxn modelId="{0B6AF85B-5869-4EE8-BB05-5121F98D6457}" type="presParOf" srcId="{8DBF69DD-795B-4DB0-875F-7A415D9ECF5A}" destId="{3EAD567F-F8CB-43C7-A3C7-65278AE17D27}" srcOrd="5" destOrd="0" presId="urn:microsoft.com/office/officeart/2016/7/layout/RepeatingBendingProcessNew"/>
    <dgm:cxn modelId="{8B89E24E-5E7B-4FFC-8921-5E48E65B0FAB}" type="presParOf" srcId="{3EAD567F-F8CB-43C7-A3C7-65278AE17D27}" destId="{931D4886-37AD-4E71-8B69-C6465AC027E3}" srcOrd="0" destOrd="0" presId="urn:microsoft.com/office/officeart/2016/7/layout/RepeatingBendingProcessNew"/>
    <dgm:cxn modelId="{14BFB0A5-4292-40B8-828F-D3148DA59D48}" type="presParOf" srcId="{8DBF69DD-795B-4DB0-875F-7A415D9ECF5A}" destId="{0BC18062-3460-4E57-B384-B05554F13AE0}" srcOrd="6" destOrd="0" presId="urn:microsoft.com/office/officeart/2016/7/layout/RepeatingBendingProcessNew"/>
    <dgm:cxn modelId="{0657DCA6-95C8-4C24-85F0-3ABF277E78A2}" type="presParOf" srcId="{8DBF69DD-795B-4DB0-875F-7A415D9ECF5A}" destId="{88788A1A-7120-4D95-8566-2AD557D45ACE}" srcOrd="7" destOrd="0" presId="urn:microsoft.com/office/officeart/2016/7/layout/RepeatingBendingProcessNew"/>
    <dgm:cxn modelId="{788965B0-4859-48FA-ADD8-20FD0018D1DB}" type="presParOf" srcId="{88788A1A-7120-4D95-8566-2AD557D45ACE}" destId="{B115673C-2395-4FE6-A997-EF604015303D}" srcOrd="0" destOrd="0" presId="urn:microsoft.com/office/officeart/2016/7/layout/RepeatingBendingProcessNew"/>
    <dgm:cxn modelId="{15A7A737-EB3B-47CF-B969-58995E6A39F2}" type="presParOf" srcId="{8DBF69DD-795B-4DB0-875F-7A415D9ECF5A}" destId="{33B1BC3A-75FB-4262-9AA4-115FDF7FA4B8}" srcOrd="8" destOrd="0" presId="urn:microsoft.com/office/officeart/2016/7/layout/RepeatingBendingProcessNew"/>
    <dgm:cxn modelId="{6B3F2056-0A02-49B0-850E-F08AD05AFBC7}" type="presParOf" srcId="{8DBF69DD-795B-4DB0-875F-7A415D9ECF5A}" destId="{601C5211-9411-45DF-BEA7-57C5E92AFB3D}" srcOrd="9" destOrd="0" presId="urn:microsoft.com/office/officeart/2016/7/layout/RepeatingBendingProcessNew"/>
    <dgm:cxn modelId="{5F9926BE-C774-48CA-90A2-C1913D1ED92F}" type="presParOf" srcId="{601C5211-9411-45DF-BEA7-57C5E92AFB3D}" destId="{71442FDF-499C-49DB-9FA1-D6D2B7936A97}" srcOrd="0" destOrd="0" presId="urn:microsoft.com/office/officeart/2016/7/layout/RepeatingBendingProcessNew"/>
    <dgm:cxn modelId="{2BD422B4-ED0D-4033-8AD4-87B1DDED74B3}" type="presParOf" srcId="{8DBF69DD-795B-4DB0-875F-7A415D9ECF5A}" destId="{08E3F31E-80DD-48D2-8E7B-A9A2C322225F}" srcOrd="10" destOrd="0" presId="urn:microsoft.com/office/officeart/2016/7/layout/RepeatingBendingProcessNew"/>
    <dgm:cxn modelId="{52C1BCCD-0EEF-4BB0-8B42-764C9A5C9A22}" type="presParOf" srcId="{8DBF69DD-795B-4DB0-875F-7A415D9ECF5A}" destId="{CF0CF5AB-7E4B-469F-B41A-ABB70FCE2571}" srcOrd="11" destOrd="0" presId="urn:microsoft.com/office/officeart/2016/7/layout/RepeatingBendingProcessNew"/>
    <dgm:cxn modelId="{E81F2848-53C3-42EA-856B-91BF386FDC07}" type="presParOf" srcId="{CF0CF5AB-7E4B-469F-B41A-ABB70FCE2571}" destId="{757B8F55-17A4-4E2A-BA7F-52553D71CB61}" srcOrd="0" destOrd="0" presId="urn:microsoft.com/office/officeart/2016/7/layout/RepeatingBendingProcessNew"/>
    <dgm:cxn modelId="{C320ED41-5D87-46D7-B519-93DD57177A8D}" type="presParOf" srcId="{8DBF69DD-795B-4DB0-875F-7A415D9ECF5A}" destId="{88D1F1FA-DDFB-40E7-AD56-50C742C94067}" srcOrd="12" destOrd="0" presId="urn:microsoft.com/office/officeart/2016/7/layout/RepeatingBendingProcessNew"/>
    <dgm:cxn modelId="{8D63D9EA-6776-49B0-ADDF-E6E106B0B48F}" type="presParOf" srcId="{8DBF69DD-795B-4DB0-875F-7A415D9ECF5A}" destId="{CB4C3286-662D-48B0-9BEB-690E27CBCE3B}" srcOrd="13" destOrd="0" presId="urn:microsoft.com/office/officeart/2016/7/layout/RepeatingBendingProcessNew"/>
    <dgm:cxn modelId="{7A1C5B38-779E-4A0B-A522-5A4BE7CB9958}" type="presParOf" srcId="{CB4C3286-662D-48B0-9BEB-690E27CBCE3B}" destId="{DC699768-5910-4E0F-988F-71736B25DE32}" srcOrd="0" destOrd="0" presId="urn:microsoft.com/office/officeart/2016/7/layout/RepeatingBendingProcessNew"/>
    <dgm:cxn modelId="{D87CC0D7-20F2-4DFE-92F4-50F767BB917B}" type="presParOf" srcId="{8DBF69DD-795B-4DB0-875F-7A415D9ECF5A}" destId="{FECB9047-3338-418F-ACEF-D3F5184E67F6}" srcOrd="14" destOrd="0" presId="urn:microsoft.com/office/officeart/2016/7/layout/RepeatingBendingProcessNew"/>
    <dgm:cxn modelId="{FCB6AE16-F37A-4365-AC20-20DEE53A2628}" type="presParOf" srcId="{8DBF69DD-795B-4DB0-875F-7A415D9ECF5A}" destId="{FBAF9C42-DC08-4880-A621-4216141DFCDB}" srcOrd="15" destOrd="0" presId="urn:microsoft.com/office/officeart/2016/7/layout/RepeatingBendingProcessNew"/>
    <dgm:cxn modelId="{F1A463BF-1D33-4625-B2C6-6B9458F7593F}" type="presParOf" srcId="{FBAF9C42-DC08-4880-A621-4216141DFCDB}" destId="{C48B9350-F787-4402-9778-BD376F9C75A2}" srcOrd="0" destOrd="0" presId="urn:microsoft.com/office/officeart/2016/7/layout/RepeatingBendingProcessNew"/>
    <dgm:cxn modelId="{95BD863E-6D64-47A1-8F1A-E5085C540BDA}" type="presParOf" srcId="{8DBF69DD-795B-4DB0-875F-7A415D9ECF5A}" destId="{EF8EE9B5-0381-4567-8B7B-FD6F46D929CC}" srcOrd="16" destOrd="0" presId="urn:microsoft.com/office/officeart/2016/7/layout/RepeatingBendingProcessNew"/>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6F160E35-35E2-449C-8922-28F8581F45F7}"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343B91B5-49BD-44A1-A2DF-BE52D8E10E6A}">
      <dgm:prSet/>
      <dgm:spPr/>
      <dgm:t>
        <a:bodyPr/>
        <a:lstStyle/>
        <a:p>
          <a:r>
            <a:rPr lang="en-GB" dirty="0"/>
            <a:t>MINT reserves the \ character as a possible means to extend the language.</a:t>
          </a:r>
          <a:endParaRPr lang="en-US" dirty="0"/>
        </a:p>
      </dgm:t>
    </dgm:pt>
    <dgm:pt modelId="{199BF782-145F-482F-A359-19EE0377705F}" type="parTrans" cxnId="{F20CBE92-52E0-4DC0-8A11-FD2CEB06A630}">
      <dgm:prSet/>
      <dgm:spPr/>
      <dgm:t>
        <a:bodyPr/>
        <a:lstStyle/>
        <a:p>
          <a:endParaRPr lang="en-US"/>
        </a:p>
      </dgm:t>
    </dgm:pt>
    <dgm:pt modelId="{43DDD8A8-5213-4D01-93A2-CD16D7FD9EBE}" type="sibTrans" cxnId="{F20CBE92-52E0-4DC0-8A11-FD2CEB06A630}">
      <dgm:prSet/>
      <dgm:spPr/>
      <dgm:t>
        <a:bodyPr/>
        <a:lstStyle/>
        <a:p>
          <a:endParaRPr lang="en-US"/>
        </a:p>
      </dgm:t>
    </dgm:pt>
    <dgm:pt modelId="{5DA1447F-317E-4A79-A01C-47F162DB0D2D}">
      <dgm:prSet/>
      <dgm:spPr/>
      <dgm:t>
        <a:bodyPr/>
        <a:lstStyle/>
        <a:p>
          <a:r>
            <a:rPr lang="en-GB"/>
            <a:t>The basic MINT code avoids using this character, permitting it to be used as a tag to infer different meaning or syntax - a bit like Chuck Moore’s colorForth.</a:t>
          </a:r>
          <a:endParaRPr lang="en-US"/>
        </a:p>
      </dgm:t>
    </dgm:pt>
    <dgm:pt modelId="{9C91B7B5-0E31-4B53-A490-7C814C195BBB}" type="parTrans" cxnId="{7FFE2A83-2ED4-42C8-866A-DED06D3A5A3F}">
      <dgm:prSet/>
      <dgm:spPr/>
      <dgm:t>
        <a:bodyPr/>
        <a:lstStyle/>
        <a:p>
          <a:endParaRPr lang="en-US"/>
        </a:p>
      </dgm:t>
    </dgm:pt>
    <dgm:pt modelId="{D27BFB3D-5F10-4EF5-B01D-46B288FF03A7}" type="sibTrans" cxnId="{7FFE2A83-2ED4-42C8-866A-DED06D3A5A3F}">
      <dgm:prSet/>
      <dgm:spPr/>
      <dgm:t>
        <a:bodyPr/>
        <a:lstStyle/>
        <a:p>
          <a:endParaRPr lang="en-US"/>
        </a:p>
      </dgm:t>
    </dgm:pt>
    <dgm:pt modelId="{551F4A9E-95FE-4943-B684-79722068C1CE}">
      <dgm:prSet/>
      <dgm:spPr/>
      <dgm:t>
        <a:bodyPr/>
        <a:lstStyle/>
        <a:p>
          <a:r>
            <a:rPr lang="en-GB"/>
            <a:t>Using a \ tag would allow longer word names &amp; the use of a dictionary search.</a:t>
          </a:r>
          <a:endParaRPr lang="en-US"/>
        </a:p>
      </dgm:t>
    </dgm:pt>
    <dgm:pt modelId="{576BA401-BCA6-429B-B969-E42BBD5F20C1}" type="parTrans" cxnId="{A29970F4-45CC-4D90-9004-5B856F7905FE}">
      <dgm:prSet/>
      <dgm:spPr/>
      <dgm:t>
        <a:bodyPr/>
        <a:lstStyle/>
        <a:p>
          <a:endParaRPr lang="en-US"/>
        </a:p>
      </dgm:t>
    </dgm:pt>
    <dgm:pt modelId="{55AC2ED2-CF3E-4CCC-A047-47A35026F0A5}" type="sibTrans" cxnId="{A29970F4-45CC-4D90-9004-5B856F7905FE}">
      <dgm:prSet/>
      <dgm:spPr/>
      <dgm:t>
        <a:bodyPr/>
        <a:lstStyle/>
        <a:p>
          <a:endParaRPr lang="en-US"/>
        </a:p>
      </dgm:t>
    </dgm:pt>
    <dgm:pt modelId="{ED25D9EB-D6AD-41A3-9ED6-3A9D093A38C6}">
      <dgm:prSet/>
      <dgm:spPr/>
      <dgm:t>
        <a:bodyPr/>
        <a:lstStyle/>
        <a:p>
          <a:r>
            <a:rPr lang="en-GB"/>
            <a:t>Extending words to 2 characters would allow over 9000 unique definitions.</a:t>
          </a:r>
          <a:endParaRPr lang="en-US"/>
        </a:p>
      </dgm:t>
    </dgm:pt>
    <dgm:pt modelId="{B9DE9C5E-5BA9-4ED4-9A3D-930A3FF4AD0D}" type="parTrans" cxnId="{D66FBBE9-524C-46CA-99E5-EACE8DD77312}">
      <dgm:prSet/>
      <dgm:spPr/>
      <dgm:t>
        <a:bodyPr/>
        <a:lstStyle/>
        <a:p>
          <a:endParaRPr lang="en-US"/>
        </a:p>
      </dgm:t>
    </dgm:pt>
    <dgm:pt modelId="{7F8A69E6-B2A9-437F-962A-9AE592926F0A}" type="sibTrans" cxnId="{D66FBBE9-524C-46CA-99E5-EACE8DD77312}">
      <dgm:prSet/>
      <dgm:spPr/>
      <dgm:t>
        <a:bodyPr/>
        <a:lstStyle/>
        <a:p>
          <a:endParaRPr lang="en-US"/>
        </a:p>
      </dgm:t>
    </dgm:pt>
    <dgm:pt modelId="{BC0267AB-1C68-4B8D-9EBF-AA6BC1ACE522}">
      <dgm:prSet/>
      <dgm:spPr/>
      <dgm:t>
        <a:bodyPr/>
        <a:lstStyle/>
        <a:p>
          <a:r>
            <a:rPr lang="en-GB"/>
            <a:t>The \ could be used to code the following  ascii characters with bit 7 set.</a:t>
          </a:r>
          <a:endParaRPr lang="en-US"/>
        </a:p>
      </dgm:t>
    </dgm:pt>
    <dgm:pt modelId="{76456C73-A8DC-4036-9E8B-D68EDEA27584}" type="parTrans" cxnId="{AD895E51-1F26-4AB8-8D51-E370A43C1777}">
      <dgm:prSet/>
      <dgm:spPr/>
      <dgm:t>
        <a:bodyPr/>
        <a:lstStyle/>
        <a:p>
          <a:endParaRPr lang="en-US"/>
        </a:p>
      </dgm:t>
    </dgm:pt>
    <dgm:pt modelId="{ECC64E7D-6A51-4A66-B33A-F891EFAF6AB2}" type="sibTrans" cxnId="{AD895E51-1F26-4AB8-8D51-E370A43C1777}">
      <dgm:prSet/>
      <dgm:spPr/>
      <dgm:t>
        <a:bodyPr/>
        <a:lstStyle/>
        <a:p>
          <a:endParaRPr lang="en-US"/>
        </a:p>
      </dgm:t>
    </dgm:pt>
    <dgm:pt modelId="{14A9F6AB-F445-4B87-9A90-5A905EC0044E}">
      <dgm:prSet/>
      <dgm:spPr/>
      <dgm:t>
        <a:bodyPr/>
        <a:lstStyle/>
        <a:p>
          <a:r>
            <a:rPr lang="en-GB"/>
            <a:t>This coding was often used to provide inverse video on monochrome displays.</a:t>
          </a:r>
          <a:endParaRPr lang="en-US"/>
        </a:p>
      </dgm:t>
    </dgm:pt>
    <dgm:pt modelId="{9C3E76F9-4603-4215-BE96-71731B7DD408}" type="parTrans" cxnId="{8A07EC6C-A957-402B-85C4-B12599246C18}">
      <dgm:prSet/>
      <dgm:spPr/>
      <dgm:t>
        <a:bodyPr/>
        <a:lstStyle/>
        <a:p>
          <a:endParaRPr lang="en-US"/>
        </a:p>
      </dgm:t>
    </dgm:pt>
    <dgm:pt modelId="{C5217294-0D09-49A8-8284-30143ADBF26F}" type="sibTrans" cxnId="{8A07EC6C-A957-402B-85C4-B12599246C18}">
      <dgm:prSet/>
      <dgm:spPr/>
      <dgm:t>
        <a:bodyPr/>
        <a:lstStyle/>
        <a:p>
          <a:endParaRPr lang="en-US"/>
        </a:p>
      </dgm:t>
    </dgm:pt>
    <dgm:pt modelId="{1FA685E8-DA7E-4752-8224-DBF90E4CF965}" type="pres">
      <dgm:prSet presAssocID="{6F160E35-35E2-449C-8922-28F8581F45F7}" presName="root" presStyleCnt="0">
        <dgm:presLayoutVars>
          <dgm:dir/>
          <dgm:resizeHandles val="exact"/>
        </dgm:presLayoutVars>
      </dgm:prSet>
      <dgm:spPr/>
    </dgm:pt>
    <dgm:pt modelId="{81C52E36-53F1-42BB-B256-E39D67AE7867}" type="pres">
      <dgm:prSet presAssocID="{343B91B5-49BD-44A1-A2DF-BE52D8E10E6A}" presName="compNode" presStyleCnt="0"/>
      <dgm:spPr/>
    </dgm:pt>
    <dgm:pt modelId="{AB403FA9-8470-44F1-A299-D90383E03943}" type="pres">
      <dgm:prSet presAssocID="{343B91B5-49BD-44A1-A2DF-BE52D8E10E6A}" presName="bgRect" presStyleLbl="bgShp" presStyleIdx="0" presStyleCnt="6"/>
      <dgm:spPr/>
    </dgm:pt>
    <dgm:pt modelId="{6CD14C40-B914-4F15-9500-742BD25347F8}" type="pres">
      <dgm:prSet presAssocID="{343B91B5-49BD-44A1-A2DF-BE52D8E10E6A}"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ocument"/>
        </a:ext>
      </dgm:extLst>
    </dgm:pt>
    <dgm:pt modelId="{20F5E529-C274-4C51-8E32-DFA3B5B1D739}" type="pres">
      <dgm:prSet presAssocID="{343B91B5-49BD-44A1-A2DF-BE52D8E10E6A}" presName="spaceRect" presStyleCnt="0"/>
      <dgm:spPr/>
    </dgm:pt>
    <dgm:pt modelId="{5AC0B082-2E88-42D5-B83E-3043F4366B51}" type="pres">
      <dgm:prSet presAssocID="{343B91B5-49BD-44A1-A2DF-BE52D8E10E6A}" presName="parTx" presStyleLbl="revTx" presStyleIdx="0" presStyleCnt="6">
        <dgm:presLayoutVars>
          <dgm:chMax val="0"/>
          <dgm:chPref val="0"/>
        </dgm:presLayoutVars>
      </dgm:prSet>
      <dgm:spPr/>
    </dgm:pt>
    <dgm:pt modelId="{DFDA8CEA-F450-44F4-87B0-FEC047885DFA}" type="pres">
      <dgm:prSet presAssocID="{43DDD8A8-5213-4D01-93A2-CD16D7FD9EBE}" presName="sibTrans" presStyleCnt="0"/>
      <dgm:spPr/>
    </dgm:pt>
    <dgm:pt modelId="{0C73E023-3F20-40EF-9549-94448C237367}" type="pres">
      <dgm:prSet presAssocID="{5DA1447F-317E-4A79-A01C-47F162DB0D2D}" presName="compNode" presStyleCnt="0"/>
      <dgm:spPr/>
    </dgm:pt>
    <dgm:pt modelId="{5F0833B2-2236-480F-B162-CFDA52A29386}" type="pres">
      <dgm:prSet presAssocID="{5DA1447F-317E-4A79-A01C-47F162DB0D2D}" presName="bgRect" presStyleLbl="bgShp" presStyleIdx="1" presStyleCnt="6"/>
      <dgm:spPr/>
    </dgm:pt>
    <dgm:pt modelId="{F5948AF7-9C18-4D67-8119-2E8D65CD7265}" type="pres">
      <dgm:prSet presAssocID="{5DA1447F-317E-4A79-A01C-47F162DB0D2D}"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arcode"/>
        </a:ext>
      </dgm:extLst>
    </dgm:pt>
    <dgm:pt modelId="{75834064-C476-4657-B0E9-60A62DC90DE7}" type="pres">
      <dgm:prSet presAssocID="{5DA1447F-317E-4A79-A01C-47F162DB0D2D}" presName="spaceRect" presStyleCnt="0"/>
      <dgm:spPr/>
    </dgm:pt>
    <dgm:pt modelId="{85A9D14C-8215-4A99-8799-61A182BB94F5}" type="pres">
      <dgm:prSet presAssocID="{5DA1447F-317E-4A79-A01C-47F162DB0D2D}" presName="parTx" presStyleLbl="revTx" presStyleIdx="1" presStyleCnt="6">
        <dgm:presLayoutVars>
          <dgm:chMax val="0"/>
          <dgm:chPref val="0"/>
        </dgm:presLayoutVars>
      </dgm:prSet>
      <dgm:spPr/>
    </dgm:pt>
    <dgm:pt modelId="{C5017D97-FA53-4BD7-BF57-94607E1482C9}" type="pres">
      <dgm:prSet presAssocID="{D27BFB3D-5F10-4EF5-B01D-46B288FF03A7}" presName="sibTrans" presStyleCnt="0"/>
      <dgm:spPr/>
    </dgm:pt>
    <dgm:pt modelId="{A00DD715-721A-4ABB-88D7-FB8CC5C26F31}" type="pres">
      <dgm:prSet presAssocID="{551F4A9E-95FE-4943-B684-79722068C1CE}" presName="compNode" presStyleCnt="0"/>
      <dgm:spPr/>
    </dgm:pt>
    <dgm:pt modelId="{0813682F-5D4D-4839-A861-B54385731D82}" type="pres">
      <dgm:prSet presAssocID="{551F4A9E-95FE-4943-B684-79722068C1CE}" presName="bgRect" presStyleLbl="bgShp" presStyleIdx="2" presStyleCnt="6"/>
      <dgm:spPr/>
    </dgm:pt>
    <dgm:pt modelId="{449E762E-B362-4D67-8000-DAD74A37295D}" type="pres">
      <dgm:prSet presAssocID="{551F4A9E-95FE-4943-B684-79722068C1CE}"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Employee Badge"/>
        </a:ext>
      </dgm:extLst>
    </dgm:pt>
    <dgm:pt modelId="{85DCE820-7661-4BB5-A78E-A4564D0AC5A5}" type="pres">
      <dgm:prSet presAssocID="{551F4A9E-95FE-4943-B684-79722068C1CE}" presName="spaceRect" presStyleCnt="0"/>
      <dgm:spPr/>
    </dgm:pt>
    <dgm:pt modelId="{D875854C-8610-43CA-AE41-15886D6E3A08}" type="pres">
      <dgm:prSet presAssocID="{551F4A9E-95FE-4943-B684-79722068C1CE}" presName="parTx" presStyleLbl="revTx" presStyleIdx="2" presStyleCnt="6">
        <dgm:presLayoutVars>
          <dgm:chMax val="0"/>
          <dgm:chPref val="0"/>
        </dgm:presLayoutVars>
      </dgm:prSet>
      <dgm:spPr/>
    </dgm:pt>
    <dgm:pt modelId="{C58491E6-917F-4CB6-ADC3-418B94155813}" type="pres">
      <dgm:prSet presAssocID="{55AC2ED2-CF3E-4CCC-A047-47A35026F0A5}" presName="sibTrans" presStyleCnt="0"/>
      <dgm:spPr/>
    </dgm:pt>
    <dgm:pt modelId="{CACB0798-55CF-44CA-A3A9-5B3C0FC1FD5D}" type="pres">
      <dgm:prSet presAssocID="{ED25D9EB-D6AD-41A3-9ED6-3A9D093A38C6}" presName="compNode" presStyleCnt="0"/>
      <dgm:spPr/>
    </dgm:pt>
    <dgm:pt modelId="{16FF1E07-3651-4635-9495-C6A9650F28D8}" type="pres">
      <dgm:prSet presAssocID="{ED25D9EB-D6AD-41A3-9ED6-3A9D093A38C6}" presName="bgRect" presStyleLbl="bgShp" presStyleIdx="3" presStyleCnt="6"/>
      <dgm:spPr/>
    </dgm:pt>
    <dgm:pt modelId="{AE6C8B5D-765E-4246-94ED-B120F76B6588}" type="pres">
      <dgm:prSet presAssocID="{ED25D9EB-D6AD-41A3-9ED6-3A9D093A38C6}"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Open Book"/>
        </a:ext>
      </dgm:extLst>
    </dgm:pt>
    <dgm:pt modelId="{6A77FA0E-B8AE-4EE1-B1E0-B0B0CB5286CC}" type="pres">
      <dgm:prSet presAssocID="{ED25D9EB-D6AD-41A3-9ED6-3A9D093A38C6}" presName="spaceRect" presStyleCnt="0"/>
      <dgm:spPr/>
    </dgm:pt>
    <dgm:pt modelId="{41CA8971-4F28-4B19-9DC1-D576556FB018}" type="pres">
      <dgm:prSet presAssocID="{ED25D9EB-D6AD-41A3-9ED6-3A9D093A38C6}" presName="parTx" presStyleLbl="revTx" presStyleIdx="3" presStyleCnt="6">
        <dgm:presLayoutVars>
          <dgm:chMax val="0"/>
          <dgm:chPref val="0"/>
        </dgm:presLayoutVars>
      </dgm:prSet>
      <dgm:spPr/>
    </dgm:pt>
    <dgm:pt modelId="{0AA93D93-378C-4AD3-BEBD-66E9FE0C2682}" type="pres">
      <dgm:prSet presAssocID="{7F8A69E6-B2A9-437F-962A-9AE592926F0A}" presName="sibTrans" presStyleCnt="0"/>
      <dgm:spPr/>
    </dgm:pt>
    <dgm:pt modelId="{5A6C35B0-57B5-4142-B58C-9DA5C38E9538}" type="pres">
      <dgm:prSet presAssocID="{BC0267AB-1C68-4B8D-9EBF-AA6BC1ACE522}" presName="compNode" presStyleCnt="0"/>
      <dgm:spPr/>
    </dgm:pt>
    <dgm:pt modelId="{89D9706C-42BA-4477-981F-079C768AD2DC}" type="pres">
      <dgm:prSet presAssocID="{BC0267AB-1C68-4B8D-9EBF-AA6BC1ACE522}" presName="bgRect" presStyleLbl="bgShp" presStyleIdx="4" presStyleCnt="6"/>
      <dgm:spPr/>
    </dgm:pt>
    <dgm:pt modelId="{856B813D-6BCB-44B2-A563-F88BAB83EF6B}" type="pres">
      <dgm:prSet presAssocID="{BC0267AB-1C68-4B8D-9EBF-AA6BC1ACE522}"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Shredder"/>
        </a:ext>
      </dgm:extLst>
    </dgm:pt>
    <dgm:pt modelId="{FCF18529-DBAE-4A3A-8D1C-503515A89D38}" type="pres">
      <dgm:prSet presAssocID="{BC0267AB-1C68-4B8D-9EBF-AA6BC1ACE522}" presName="spaceRect" presStyleCnt="0"/>
      <dgm:spPr/>
    </dgm:pt>
    <dgm:pt modelId="{CE505D20-E2D4-4085-837F-D7FD659F6B92}" type="pres">
      <dgm:prSet presAssocID="{BC0267AB-1C68-4B8D-9EBF-AA6BC1ACE522}" presName="parTx" presStyleLbl="revTx" presStyleIdx="4" presStyleCnt="6">
        <dgm:presLayoutVars>
          <dgm:chMax val="0"/>
          <dgm:chPref val="0"/>
        </dgm:presLayoutVars>
      </dgm:prSet>
      <dgm:spPr/>
    </dgm:pt>
    <dgm:pt modelId="{4B24AD14-C011-4242-BCF5-D3CC71AA5B67}" type="pres">
      <dgm:prSet presAssocID="{ECC64E7D-6A51-4A66-B33A-F891EFAF6AB2}" presName="sibTrans" presStyleCnt="0"/>
      <dgm:spPr/>
    </dgm:pt>
    <dgm:pt modelId="{23795E32-3005-436B-A1B9-30515CE0D7AD}" type="pres">
      <dgm:prSet presAssocID="{14A9F6AB-F445-4B87-9A90-5A905EC0044E}" presName="compNode" presStyleCnt="0"/>
      <dgm:spPr/>
    </dgm:pt>
    <dgm:pt modelId="{6D77DBDD-FC4E-4FE6-8395-F88BF127F23C}" type="pres">
      <dgm:prSet presAssocID="{14A9F6AB-F445-4B87-9A90-5A905EC0044E}" presName="bgRect" presStyleLbl="bgShp" presStyleIdx="5" presStyleCnt="6"/>
      <dgm:spPr/>
    </dgm:pt>
    <dgm:pt modelId="{1AC68990-50DD-4A71-A91E-4F156FEB24F9}" type="pres">
      <dgm:prSet presAssocID="{14A9F6AB-F445-4B87-9A90-5A905EC0044E}"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Television"/>
        </a:ext>
      </dgm:extLst>
    </dgm:pt>
    <dgm:pt modelId="{814F1B38-39D4-4B58-8951-B653B766B5BD}" type="pres">
      <dgm:prSet presAssocID="{14A9F6AB-F445-4B87-9A90-5A905EC0044E}" presName="spaceRect" presStyleCnt="0"/>
      <dgm:spPr/>
    </dgm:pt>
    <dgm:pt modelId="{E9B47099-C30D-4C98-8E85-CFA5E62712F4}" type="pres">
      <dgm:prSet presAssocID="{14A9F6AB-F445-4B87-9A90-5A905EC0044E}" presName="parTx" presStyleLbl="revTx" presStyleIdx="5" presStyleCnt="6">
        <dgm:presLayoutVars>
          <dgm:chMax val="0"/>
          <dgm:chPref val="0"/>
        </dgm:presLayoutVars>
      </dgm:prSet>
      <dgm:spPr/>
    </dgm:pt>
  </dgm:ptLst>
  <dgm:cxnLst>
    <dgm:cxn modelId="{9B3E0D1D-8468-45A9-8C00-9246ABBBCB86}" type="presOf" srcId="{BC0267AB-1C68-4B8D-9EBF-AA6BC1ACE522}" destId="{CE505D20-E2D4-4085-837F-D7FD659F6B92}" srcOrd="0" destOrd="0" presId="urn:microsoft.com/office/officeart/2018/2/layout/IconVerticalSolidList"/>
    <dgm:cxn modelId="{A14A4D49-EF2C-42EC-A9FE-827E4E048D33}" type="presOf" srcId="{ED25D9EB-D6AD-41A3-9ED6-3A9D093A38C6}" destId="{41CA8971-4F28-4B19-9DC1-D576556FB018}" srcOrd="0" destOrd="0" presId="urn:microsoft.com/office/officeart/2018/2/layout/IconVerticalSolidList"/>
    <dgm:cxn modelId="{9423076B-7C7C-4CFB-9A63-245F088F36C8}" type="presOf" srcId="{343B91B5-49BD-44A1-A2DF-BE52D8E10E6A}" destId="{5AC0B082-2E88-42D5-B83E-3043F4366B51}" srcOrd="0" destOrd="0" presId="urn:microsoft.com/office/officeart/2018/2/layout/IconVerticalSolidList"/>
    <dgm:cxn modelId="{8A07EC6C-A957-402B-85C4-B12599246C18}" srcId="{6F160E35-35E2-449C-8922-28F8581F45F7}" destId="{14A9F6AB-F445-4B87-9A90-5A905EC0044E}" srcOrd="5" destOrd="0" parTransId="{9C3E76F9-4603-4215-BE96-71731B7DD408}" sibTransId="{C5217294-0D09-49A8-8284-30143ADBF26F}"/>
    <dgm:cxn modelId="{AD895E51-1F26-4AB8-8D51-E370A43C1777}" srcId="{6F160E35-35E2-449C-8922-28F8581F45F7}" destId="{BC0267AB-1C68-4B8D-9EBF-AA6BC1ACE522}" srcOrd="4" destOrd="0" parTransId="{76456C73-A8DC-4036-9E8B-D68EDEA27584}" sibTransId="{ECC64E7D-6A51-4A66-B33A-F891EFAF6AB2}"/>
    <dgm:cxn modelId="{322B0553-5DB3-4FDE-802D-1E5C3DC5211D}" type="presOf" srcId="{6F160E35-35E2-449C-8922-28F8581F45F7}" destId="{1FA685E8-DA7E-4752-8224-DBF90E4CF965}" srcOrd="0" destOrd="0" presId="urn:microsoft.com/office/officeart/2018/2/layout/IconVerticalSolidList"/>
    <dgm:cxn modelId="{8F5F1E7E-CB1A-4AB3-BDBA-06A980E6B543}" type="presOf" srcId="{5DA1447F-317E-4A79-A01C-47F162DB0D2D}" destId="{85A9D14C-8215-4A99-8799-61A182BB94F5}" srcOrd="0" destOrd="0" presId="urn:microsoft.com/office/officeart/2018/2/layout/IconVerticalSolidList"/>
    <dgm:cxn modelId="{7FFE2A83-2ED4-42C8-866A-DED06D3A5A3F}" srcId="{6F160E35-35E2-449C-8922-28F8581F45F7}" destId="{5DA1447F-317E-4A79-A01C-47F162DB0D2D}" srcOrd="1" destOrd="0" parTransId="{9C91B7B5-0E31-4B53-A490-7C814C195BBB}" sibTransId="{D27BFB3D-5F10-4EF5-B01D-46B288FF03A7}"/>
    <dgm:cxn modelId="{F20CBE92-52E0-4DC0-8A11-FD2CEB06A630}" srcId="{6F160E35-35E2-449C-8922-28F8581F45F7}" destId="{343B91B5-49BD-44A1-A2DF-BE52D8E10E6A}" srcOrd="0" destOrd="0" parTransId="{199BF782-145F-482F-A359-19EE0377705F}" sibTransId="{43DDD8A8-5213-4D01-93A2-CD16D7FD9EBE}"/>
    <dgm:cxn modelId="{08DE8D9A-85B6-440C-AC8E-3B63362EAFA4}" type="presOf" srcId="{14A9F6AB-F445-4B87-9A90-5A905EC0044E}" destId="{E9B47099-C30D-4C98-8E85-CFA5E62712F4}" srcOrd="0" destOrd="0" presId="urn:microsoft.com/office/officeart/2018/2/layout/IconVerticalSolidList"/>
    <dgm:cxn modelId="{9F86E1C1-D4D7-48D8-88E1-6C59A8EAB8F7}" type="presOf" srcId="{551F4A9E-95FE-4943-B684-79722068C1CE}" destId="{D875854C-8610-43CA-AE41-15886D6E3A08}" srcOrd="0" destOrd="0" presId="urn:microsoft.com/office/officeart/2018/2/layout/IconVerticalSolidList"/>
    <dgm:cxn modelId="{D66FBBE9-524C-46CA-99E5-EACE8DD77312}" srcId="{6F160E35-35E2-449C-8922-28F8581F45F7}" destId="{ED25D9EB-D6AD-41A3-9ED6-3A9D093A38C6}" srcOrd="3" destOrd="0" parTransId="{B9DE9C5E-5BA9-4ED4-9A3D-930A3FF4AD0D}" sibTransId="{7F8A69E6-B2A9-437F-962A-9AE592926F0A}"/>
    <dgm:cxn modelId="{A29970F4-45CC-4D90-9004-5B856F7905FE}" srcId="{6F160E35-35E2-449C-8922-28F8581F45F7}" destId="{551F4A9E-95FE-4943-B684-79722068C1CE}" srcOrd="2" destOrd="0" parTransId="{576BA401-BCA6-429B-B969-E42BBD5F20C1}" sibTransId="{55AC2ED2-CF3E-4CCC-A047-47A35026F0A5}"/>
    <dgm:cxn modelId="{B9C69C2D-3313-403E-B82E-5A75A130FEC1}" type="presParOf" srcId="{1FA685E8-DA7E-4752-8224-DBF90E4CF965}" destId="{81C52E36-53F1-42BB-B256-E39D67AE7867}" srcOrd="0" destOrd="0" presId="urn:microsoft.com/office/officeart/2018/2/layout/IconVerticalSolidList"/>
    <dgm:cxn modelId="{01075000-9561-4E2D-8321-368A5E0ED5A2}" type="presParOf" srcId="{81C52E36-53F1-42BB-B256-E39D67AE7867}" destId="{AB403FA9-8470-44F1-A299-D90383E03943}" srcOrd="0" destOrd="0" presId="urn:microsoft.com/office/officeart/2018/2/layout/IconVerticalSolidList"/>
    <dgm:cxn modelId="{9F462E2D-F990-452B-948D-E23683121C39}" type="presParOf" srcId="{81C52E36-53F1-42BB-B256-E39D67AE7867}" destId="{6CD14C40-B914-4F15-9500-742BD25347F8}" srcOrd="1" destOrd="0" presId="urn:microsoft.com/office/officeart/2018/2/layout/IconVerticalSolidList"/>
    <dgm:cxn modelId="{D14532F9-2C9B-4E1B-B7CD-59387034860B}" type="presParOf" srcId="{81C52E36-53F1-42BB-B256-E39D67AE7867}" destId="{20F5E529-C274-4C51-8E32-DFA3B5B1D739}" srcOrd="2" destOrd="0" presId="urn:microsoft.com/office/officeart/2018/2/layout/IconVerticalSolidList"/>
    <dgm:cxn modelId="{CBBE0C68-6D50-4ACF-9F0F-9D7916DD5A34}" type="presParOf" srcId="{81C52E36-53F1-42BB-B256-E39D67AE7867}" destId="{5AC0B082-2E88-42D5-B83E-3043F4366B51}" srcOrd="3" destOrd="0" presId="urn:microsoft.com/office/officeart/2018/2/layout/IconVerticalSolidList"/>
    <dgm:cxn modelId="{5A9EFABA-1615-475F-9FFE-FCBC8FBCD075}" type="presParOf" srcId="{1FA685E8-DA7E-4752-8224-DBF90E4CF965}" destId="{DFDA8CEA-F450-44F4-87B0-FEC047885DFA}" srcOrd="1" destOrd="0" presId="urn:microsoft.com/office/officeart/2018/2/layout/IconVerticalSolidList"/>
    <dgm:cxn modelId="{9778ECCD-8E81-440E-8ED7-25E2BE31F089}" type="presParOf" srcId="{1FA685E8-DA7E-4752-8224-DBF90E4CF965}" destId="{0C73E023-3F20-40EF-9549-94448C237367}" srcOrd="2" destOrd="0" presId="urn:microsoft.com/office/officeart/2018/2/layout/IconVerticalSolidList"/>
    <dgm:cxn modelId="{24591610-431F-46B5-B0F0-27BF22CBA255}" type="presParOf" srcId="{0C73E023-3F20-40EF-9549-94448C237367}" destId="{5F0833B2-2236-480F-B162-CFDA52A29386}" srcOrd="0" destOrd="0" presId="urn:microsoft.com/office/officeart/2018/2/layout/IconVerticalSolidList"/>
    <dgm:cxn modelId="{41FAAF9E-D783-4B8C-8492-AD1CD4A189C3}" type="presParOf" srcId="{0C73E023-3F20-40EF-9549-94448C237367}" destId="{F5948AF7-9C18-4D67-8119-2E8D65CD7265}" srcOrd="1" destOrd="0" presId="urn:microsoft.com/office/officeart/2018/2/layout/IconVerticalSolidList"/>
    <dgm:cxn modelId="{AE2CC46C-804F-4FEB-9399-91B68234122E}" type="presParOf" srcId="{0C73E023-3F20-40EF-9549-94448C237367}" destId="{75834064-C476-4657-B0E9-60A62DC90DE7}" srcOrd="2" destOrd="0" presId="urn:microsoft.com/office/officeart/2018/2/layout/IconVerticalSolidList"/>
    <dgm:cxn modelId="{FDC6FC99-FF9B-43F7-9726-B61A9BC3A647}" type="presParOf" srcId="{0C73E023-3F20-40EF-9549-94448C237367}" destId="{85A9D14C-8215-4A99-8799-61A182BB94F5}" srcOrd="3" destOrd="0" presId="urn:microsoft.com/office/officeart/2018/2/layout/IconVerticalSolidList"/>
    <dgm:cxn modelId="{530BF66B-3385-4A0B-AA31-7BEF20450E61}" type="presParOf" srcId="{1FA685E8-DA7E-4752-8224-DBF90E4CF965}" destId="{C5017D97-FA53-4BD7-BF57-94607E1482C9}" srcOrd="3" destOrd="0" presId="urn:microsoft.com/office/officeart/2018/2/layout/IconVerticalSolidList"/>
    <dgm:cxn modelId="{4AA67AB3-A88B-4741-9FA3-C8E34BC6EEE7}" type="presParOf" srcId="{1FA685E8-DA7E-4752-8224-DBF90E4CF965}" destId="{A00DD715-721A-4ABB-88D7-FB8CC5C26F31}" srcOrd="4" destOrd="0" presId="urn:microsoft.com/office/officeart/2018/2/layout/IconVerticalSolidList"/>
    <dgm:cxn modelId="{78E9DED5-47B6-4001-806E-5A4A039BBDEF}" type="presParOf" srcId="{A00DD715-721A-4ABB-88D7-FB8CC5C26F31}" destId="{0813682F-5D4D-4839-A861-B54385731D82}" srcOrd="0" destOrd="0" presId="urn:microsoft.com/office/officeart/2018/2/layout/IconVerticalSolidList"/>
    <dgm:cxn modelId="{137E48A3-ADD4-4C32-9CB8-429BF7CA4614}" type="presParOf" srcId="{A00DD715-721A-4ABB-88D7-FB8CC5C26F31}" destId="{449E762E-B362-4D67-8000-DAD74A37295D}" srcOrd="1" destOrd="0" presId="urn:microsoft.com/office/officeart/2018/2/layout/IconVerticalSolidList"/>
    <dgm:cxn modelId="{A78420D7-2760-4357-9C5F-220C269A0CF5}" type="presParOf" srcId="{A00DD715-721A-4ABB-88D7-FB8CC5C26F31}" destId="{85DCE820-7661-4BB5-A78E-A4564D0AC5A5}" srcOrd="2" destOrd="0" presId="urn:microsoft.com/office/officeart/2018/2/layout/IconVerticalSolidList"/>
    <dgm:cxn modelId="{7EFB4370-3CB5-4CB6-9EF3-30269E595337}" type="presParOf" srcId="{A00DD715-721A-4ABB-88D7-FB8CC5C26F31}" destId="{D875854C-8610-43CA-AE41-15886D6E3A08}" srcOrd="3" destOrd="0" presId="urn:microsoft.com/office/officeart/2018/2/layout/IconVerticalSolidList"/>
    <dgm:cxn modelId="{D4B98C5D-A27B-4AA2-8FF0-81EAAAE6945B}" type="presParOf" srcId="{1FA685E8-DA7E-4752-8224-DBF90E4CF965}" destId="{C58491E6-917F-4CB6-ADC3-418B94155813}" srcOrd="5" destOrd="0" presId="urn:microsoft.com/office/officeart/2018/2/layout/IconVerticalSolidList"/>
    <dgm:cxn modelId="{95C81E44-57DD-484D-8C8F-63CEBE842B88}" type="presParOf" srcId="{1FA685E8-DA7E-4752-8224-DBF90E4CF965}" destId="{CACB0798-55CF-44CA-A3A9-5B3C0FC1FD5D}" srcOrd="6" destOrd="0" presId="urn:microsoft.com/office/officeart/2018/2/layout/IconVerticalSolidList"/>
    <dgm:cxn modelId="{3A0E44C4-29B7-4BAF-9EA6-9BCACE2B8E1B}" type="presParOf" srcId="{CACB0798-55CF-44CA-A3A9-5B3C0FC1FD5D}" destId="{16FF1E07-3651-4635-9495-C6A9650F28D8}" srcOrd="0" destOrd="0" presId="urn:microsoft.com/office/officeart/2018/2/layout/IconVerticalSolidList"/>
    <dgm:cxn modelId="{FFF05BD6-372A-4F26-A85E-652F99964B13}" type="presParOf" srcId="{CACB0798-55CF-44CA-A3A9-5B3C0FC1FD5D}" destId="{AE6C8B5D-765E-4246-94ED-B120F76B6588}" srcOrd="1" destOrd="0" presId="urn:microsoft.com/office/officeart/2018/2/layout/IconVerticalSolidList"/>
    <dgm:cxn modelId="{03543D29-8693-437C-BD3A-6A0BB18433CD}" type="presParOf" srcId="{CACB0798-55CF-44CA-A3A9-5B3C0FC1FD5D}" destId="{6A77FA0E-B8AE-4EE1-B1E0-B0B0CB5286CC}" srcOrd="2" destOrd="0" presId="urn:microsoft.com/office/officeart/2018/2/layout/IconVerticalSolidList"/>
    <dgm:cxn modelId="{751949CB-BEAC-4DDA-A376-DC6490022B31}" type="presParOf" srcId="{CACB0798-55CF-44CA-A3A9-5B3C0FC1FD5D}" destId="{41CA8971-4F28-4B19-9DC1-D576556FB018}" srcOrd="3" destOrd="0" presId="urn:microsoft.com/office/officeart/2018/2/layout/IconVerticalSolidList"/>
    <dgm:cxn modelId="{8DEBF8A3-97EC-4C8A-B205-1F08A206558E}" type="presParOf" srcId="{1FA685E8-DA7E-4752-8224-DBF90E4CF965}" destId="{0AA93D93-378C-4AD3-BEBD-66E9FE0C2682}" srcOrd="7" destOrd="0" presId="urn:microsoft.com/office/officeart/2018/2/layout/IconVerticalSolidList"/>
    <dgm:cxn modelId="{75314052-4B5B-42A9-AED4-91C9702B825B}" type="presParOf" srcId="{1FA685E8-DA7E-4752-8224-DBF90E4CF965}" destId="{5A6C35B0-57B5-4142-B58C-9DA5C38E9538}" srcOrd="8" destOrd="0" presId="urn:microsoft.com/office/officeart/2018/2/layout/IconVerticalSolidList"/>
    <dgm:cxn modelId="{D674244A-1C04-444D-86E1-844F12DF5D6C}" type="presParOf" srcId="{5A6C35B0-57B5-4142-B58C-9DA5C38E9538}" destId="{89D9706C-42BA-4477-981F-079C768AD2DC}" srcOrd="0" destOrd="0" presId="urn:microsoft.com/office/officeart/2018/2/layout/IconVerticalSolidList"/>
    <dgm:cxn modelId="{F7CC2AC4-0BA3-4596-8E9E-FA544701258E}" type="presParOf" srcId="{5A6C35B0-57B5-4142-B58C-9DA5C38E9538}" destId="{856B813D-6BCB-44B2-A563-F88BAB83EF6B}" srcOrd="1" destOrd="0" presId="urn:microsoft.com/office/officeart/2018/2/layout/IconVerticalSolidList"/>
    <dgm:cxn modelId="{161B5573-3B0C-4501-85EA-DF98E32C6733}" type="presParOf" srcId="{5A6C35B0-57B5-4142-B58C-9DA5C38E9538}" destId="{FCF18529-DBAE-4A3A-8D1C-503515A89D38}" srcOrd="2" destOrd="0" presId="urn:microsoft.com/office/officeart/2018/2/layout/IconVerticalSolidList"/>
    <dgm:cxn modelId="{349D06D5-1763-408B-8FE0-BB19946DCF17}" type="presParOf" srcId="{5A6C35B0-57B5-4142-B58C-9DA5C38E9538}" destId="{CE505D20-E2D4-4085-837F-D7FD659F6B92}" srcOrd="3" destOrd="0" presId="urn:microsoft.com/office/officeart/2018/2/layout/IconVerticalSolidList"/>
    <dgm:cxn modelId="{8F21D0ED-1C9E-4290-9995-D48F48FB04C9}" type="presParOf" srcId="{1FA685E8-DA7E-4752-8224-DBF90E4CF965}" destId="{4B24AD14-C011-4242-BCF5-D3CC71AA5B67}" srcOrd="9" destOrd="0" presId="urn:microsoft.com/office/officeart/2018/2/layout/IconVerticalSolidList"/>
    <dgm:cxn modelId="{ADBE9402-798F-404F-B158-661B64587D70}" type="presParOf" srcId="{1FA685E8-DA7E-4752-8224-DBF90E4CF965}" destId="{23795E32-3005-436B-A1B9-30515CE0D7AD}" srcOrd="10" destOrd="0" presId="urn:microsoft.com/office/officeart/2018/2/layout/IconVerticalSolidList"/>
    <dgm:cxn modelId="{3F583BCD-B4C6-4A08-BFEA-D6FC421F74D5}" type="presParOf" srcId="{23795E32-3005-436B-A1B9-30515CE0D7AD}" destId="{6D77DBDD-FC4E-4FE6-8395-F88BF127F23C}" srcOrd="0" destOrd="0" presId="urn:microsoft.com/office/officeart/2018/2/layout/IconVerticalSolidList"/>
    <dgm:cxn modelId="{20CBFC4D-2E24-4DBB-8F4F-9E829D08E260}" type="presParOf" srcId="{23795E32-3005-436B-A1B9-30515CE0D7AD}" destId="{1AC68990-50DD-4A71-A91E-4F156FEB24F9}" srcOrd="1" destOrd="0" presId="urn:microsoft.com/office/officeart/2018/2/layout/IconVerticalSolidList"/>
    <dgm:cxn modelId="{E2A30F9B-FA94-40D2-A7C8-5D31B57B8301}" type="presParOf" srcId="{23795E32-3005-436B-A1B9-30515CE0D7AD}" destId="{814F1B38-39D4-4B58-8951-B653B766B5BD}" srcOrd="2" destOrd="0" presId="urn:microsoft.com/office/officeart/2018/2/layout/IconVerticalSolidList"/>
    <dgm:cxn modelId="{F3A2D177-1915-4379-86D8-5887E424E104}" type="presParOf" srcId="{23795E32-3005-436B-A1B9-30515CE0D7AD}" destId="{E9B47099-C30D-4C98-8E85-CFA5E62712F4}"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70D19593-34EF-4C4A-A573-42BB95E28FDC}" type="doc">
      <dgm:prSet loTypeId="urn:microsoft.com/office/officeart/2016/7/layout/RepeatingBendingProcessNew" loCatId="process" qsTypeId="urn:microsoft.com/office/officeart/2005/8/quickstyle/simple1" qsCatId="simple" csTypeId="urn:microsoft.com/office/officeart/2005/8/colors/colorful2" csCatId="colorful" phldr="1"/>
      <dgm:spPr/>
      <dgm:t>
        <a:bodyPr/>
        <a:lstStyle/>
        <a:p>
          <a:endParaRPr lang="en-US"/>
        </a:p>
      </dgm:t>
    </dgm:pt>
    <dgm:pt modelId="{55A50C7D-3E6E-42A0-BB04-90D83F948E4B}">
      <dgm:prSet custT="1"/>
      <dgm:spPr/>
      <dgm:t>
        <a:bodyPr/>
        <a:lstStyle/>
        <a:p>
          <a:r>
            <a:rPr lang="en-GB" sz="1800" dirty="0"/>
            <a:t>Various attempts have been made  to make a small Forth kernel, for example  </a:t>
          </a:r>
          <a:r>
            <a:rPr lang="en-GB" sz="1800" dirty="0" err="1"/>
            <a:t>SectorForth</a:t>
          </a:r>
          <a:r>
            <a:rPr lang="en-GB" sz="1800" dirty="0"/>
            <a:t>  and Mini Forth</a:t>
          </a:r>
          <a:endParaRPr lang="en-US" sz="1800" dirty="0"/>
        </a:p>
      </dgm:t>
    </dgm:pt>
    <dgm:pt modelId="{DAF4C4B7-D240-480C-BFAE-4011070B3DAF}" type="parTrans" cxnId="{405A9855-4A74-49B0-AAE8-62B9AB98BCE4}">
      <dgm:prSet/>
      <dgm:spPr/>
      <dgm:t>
        <a:bodyPr/>
        <a:lstStyle/>
        <a:p>
          <a:endParaRPr lang="en-US"/>
        </a:p>
      </dgm:t>
    </dgm:pt>
    <dgm:pt modelId="{B2D64CE5-0AF3-47DC-86A0-5525EE84C6A8}" type="sibTrans" cxnId="{405A9855-4A74-49B0-AAE8-62B9AB98BCE4}">
      <dgm:prSet/>
      <dgm:spPr/>
      <dgm:t>
        <a:bodyPr/>
        <a:lstStyle/>
        <a:p>
          <a:endParaRPr lang="en-US"/>
        </a:p>
      </dgm:t>
    </dgm:pt>
    <dgm:pt modelId="{9D3D0608-9F8B-433C-902C-070098454FE1}">
      <dgm:prSet custT="1"/>
      <dgm:spPr/>
      <dgm:t>
        <a:bodyPr/>
        <a:lstStyle/>
        <a:p>
          <a:r>
            <a:rPr lang="en-GB" sz="1800" dirty="0"/>
            <a:t>These were intended to fit into the  510 bytes of  a disk </a:t>
          </a:r>
          <a:r>
            <a:rPr lang="en-GB" sz="1800" dirty="0" err="1"/>
            <a:t>bootsector</a:t>
          </a:r>
          <a:r>
            <a:rPr lang="en-GB" sz="1800" dirty="0"/>
            <a:t>, and then  synthesise a full forth from the reduced set of primitives</a:t>
          </a:r>
          <a:endParaRPr lang="en-US" sz="1800" dirty="0"/>
        </a:p>
      </dgm:t>
    </dgm:pt>
    <dgm:pt modelId="{79C29591-7ADF-489E-8032-4CBBAAF98AAF}" type="parTrans" cxnId="{F4B68647-A1C2-4920-A063-9C0B5141C2B0}">
      <dgm:prSet/>
      <dgm:spPr/>
      <dgm:t>
        <a:bodyPr/>
        <a:lstStyle/>
        <a:p>
          <a:endParaRPr lang="en-US"/>
        </a:p>
      </dgm:t>
    </dgm:pt>
    <dgm:pt modelId="{499A25DB-27B9-4FD9-BDF7-962339227CD9}" type="sibTrans" cxnId="{F4B68647-A1C2-4920-A063-9C0B5141C2B0}">
      <dgm:prSet/>
      <dgm:spPr/>
      <dgm:t>
        <a:bodyPr/>
        <a:lstStyle/>
        <a:p>
          <a:endParaRPr lang="en-US"/>
        </a:p>
      </dgm:t>
    </dgm:pt>
    <dgm:pt modelId="{DF86FF71-E4E2-40F9-A92B-7260AC265B37}">
      <dgm:prSet custT="1"/>
      <dgm:spPr/>
      <dgm:t>
        <a:bodyPr/>
        <a:lstStyle/>
        <a:p>
          <a:r>
            <a:rPr lang="en-GB" sz="1800" dirty="0"/>
            <a:t>My inspiration for </a:t>
          </a:r>
          <a:r>
            <a:rPr lang="en-GB" sz="1800" dirty="0" err="1"/>
            <a:t>eMINT</a:t>
          </a:r>
          <a:r>
            <a:rPr lang="en-GB" sz="1800" dirty="0"/>
            <a:t> came from  the MISC (minimal instruction set computer) MuP31, F21 , P16  which Chuck Moore and Dr Ting proposed in the mid-1990s. Further input from Bernd Paysan in 1996.</a:t>
          </a:r>
          <a:endParaRPr lang="en-US" sz="1800" dirty="0"/>
        </a:p>
      </dgm:t>
    </dgm:pt>
    <dgm:pt modelId="{B92AC1A4-8126-4E74-8CE7-24C23C7527DA}" type="parTrans" cxnId="{E94D8648-E5EE-40A4-86BA-17DE227671EE}">
      <dgm:prSet/>
      <dgm:spPr/>
      <dgm:t>
        <a:bodyPr/>
        <a:lstStyle/>
        <a:p>
          <a:endParaRPr lang="en-US"/>
        </a:p>
      </dgm:t>
    </dgm:pt>
    <dgm:pt modelId="{ACDEA1C2-D53B-44A5-9AA9-A59C1E695443}" type="sibTrans" cxnId="{E94D8648-E5EE-40A4-86BA-17DE227671EE}">
      <dgm:prSet/>
      <dgm:spPr/>
      <dgm:t>
        <a:bodyPr/>
        <a:lstStyle/>
        <a:p>
          <a:endParaRPr lang="en-US"/>
        </a:p>
      </dgm:t>
    </dgm:pt>
    <dgm:pt modelId="{8391E9B8-6070-405A-B4F3-1FCDE04BDE1C}">
      <dgm:prSet custT="1"/>
      <dgm:spPr/>
      <dgm:t>
        <a:bodyPr/>
        <a:lstStyle/>
        <a:p>
          <a:r>
            <a:rPr lang="en-GB" sz="1800" dirty="0"/>
            <a:t>I  decided to code up the  </a:t>
          </a:r>
          <a:r>
            <a:rPr lang="en-GB" sz="1800" dirty="0" err="1"/>
            <a:t>eMINT</a:t>
          </a:r>
          <a:r>
            <a:rPr lang="en-GB" sz="1800" dirty="0"/>
            <a:t> primitives   in Z80 assembly language, having studied  Dr. Ting’s </a:t>
          </a:r>
          <a:r>
            <a:rPr lang="en-GB" sz="1800" dirty="0" err="1"/>
            <a:t>eForth</a:t>
          </a:r>
          <a:r>
            <a:rPr lang="en-GB" sz="1800" dirty="0"/>
            <a:t> model.</a:t>
          </a:r>
          <a:endParaRPr lang="en-US" sz="1800" dirty="0"/>
        </a:p>
      </dgm:t>
    </dgm:pt>
    <dgm:pt modelId="{24FDE140-4D80-4D9F-8119-6042AC52A8AA}" type="parTrans" cxnId="{FD2DD369-D6A1-48C8-A342-8A53EFA51989}">
      <dgm:prSet/>
      <dgm:spPr/>
      <dgm:t>
        <a:bodyPr/>
        <a:lstStyle/>
        <a:p>
          <a:endParaRPr lang="en-US"/>
        </a:p>
      </dgm:t>
    </dgm:pt>
    <dgm:pt modelId="{36CB5C84-F206-45F9-BE52-C5D7595B2CC9}" type="sibTrans" cxnId="{FD2DD369-D6A1-48C8-A342-8A53EFA51989}">
      <dgm:prSet/>
      <dgm:spPr/>
      <dgm:t>
        <a:bodyPr/>
        <a:lstStyle/>
        <a:p>
          <a:endParaRPr lang="en-US"/>
        </a:p>
      </dgm:t>
    </dgm:pt>
    <dgm:pt modelId="{368E77EE-A2EE-4C17-9075-17A6DA7466EA}">
      <dgm:prSet/>
      <dgm:spPr/>
      <dgm:t>
        <a:bodyPr/>
        <a:lstStyle/>
        <a:p>
          <a:r>
            <a:rPr lang="en-GB" dirty="0"/>
            <a:t>The  31 </a:t>
          </a:r>
          <a:r>
            <a:rPr lang="en-GB" dirty="0" err="1"/>
            <a:t>eMINT</a:t>
          </a:r>
          <a:r>
            <a:rPr lang="en-GB" dirty="0"/>
            <a:t> primitives fitted into just 200 bytes of Z80 assembler</a:t>
          </a:r>
          <a:endParaRPr lang="en-US" dirty="0"/>
        </a:p>
      </dgm:t>
    </dgm:pt>
    <dgm:pt modelId="{EE0240B5-8CFD-4639-AAEA-2E72FEE6FEFE}" type="parTrans" cxnId="{4EAD090C-D2DD-4778-B8F9-FA7819D92AA6}">
      <dgm:prSet/>
      <dgm:spPr/>
      <dgm:t>
        <a:bodyPr/>
        <a:lstStyle/>
        <a:p>
          <a:endParaRPr lang="en-US"/>
        </a:p>
      </dgm:t>
    </dgm:pt>
    <dgm:pt modelId="{8E279106-C139-4EB9-ACDB-C2B9CCA21B31}" type="sibTrans" cxnId="{4EAD090C-D2DD-4778-B8F9-FA7819D92AA6}">
      <dgm:prSet/>
      <dgm:spPr/>
      <dgm:t>
        <a:bodyPr/>
        <a:lstStyle/>
        <a:p>
          <a:endParaRPr lang="en-US"/>
        </a:p>
      </dgm:t>
    </dgm:pt>
    <dgm:pt modelId="{2D337BC7-B551-47C1-B44C-325C95D37B8A}">
      <dgm:prSet/>
      <dgm:spPr/>
      <dgm:t>
        <a:bodyPr/>
        <a:lstStyle/>
        <a:p>
          <a:r>
            <a:rPr lang="en-US" dirty="0"/>
            <a:t>On the 6502,  the </a:t>
          </a:r>
          <a:r>
            <a:rPr lang="en-US" dirty="0" err="1"/>
            <a:t>eMINT</a:t>
          </a:r>
          <a:r>
            <a:rPr lang="en-US" dirty="0"/>
            <a:t> primitives occupied about 400 bytes</a:t>
          </a:r>
        </a:p>
      </dgm:t>
    </dgm:pt>
    <dgm:pt modelId="{7CD12497-A5AE-4F1F-93AB-7F7B062DCB11}" type="parTrans" cxnId="{754F7A37-088F-4072-8410-94EDD81C1247}">
      <dgm:prSet/>
      <dgm:spPr/>
      <dgm:t>
        <a:bodyPr/>
        <a:lstStyle/>
        <a:p>
          <a:endParaRPr lang="en-US"/>
        </a:p>
      </dgm:t>
    </dgm:pt>
    <dgm:pt modelId="{E99AEDEF-5EA8-48E0-A232-43A3042E4521}" type="sibTrans" cxnId="{754F7A37-088F-4072-8410-94EDD81C1247}">
      <dgm:prSet/>
      <dgm:spPr/>
      <dgm:t>
        <a:bodyPr/>
        <a:lstStyle/>
        <a:p>
          <a:endParaRPr lang="en-US"/>
        </a:p>
      </dgm:t>
    </dgm:pt>
    <dgm:pt modelId="{739360AC-8C19-43D3-A270-BBF84C37B6D6}">
      <dgm:prSet/>
      <dgm:spPr/>
      <dgm:t>
        <a:bodyPr/>
        <a:lstStyle/>
        <a:p>
          <a:r>
            <a:rPr lang="en-US" dirty="0"/>
            <a:t>With just 31 primitives, all that was needed was a 5-bit opcode</a:t>
          </a:r>
        </a:p>
      </dgm:t>
    </dgm:pt>
    <dgm:pt modelId="{CC4C3566-FB0C-4440-B6F8-F108F9B6DFD8}" type="parTrans" cxnId="{5A3C2B30-344C-4C84-B1E2-B2D2B85EE3B9}">
      <dgm:prSet/>
      <dgm:spPr/>
      <dgm:t>
        <a:bodyPr/>
        <a:lstStyle/>
        <a:p>
          <a:endParaRPr lang="en-US"/>
        </a:p>
      </dgm:t>
    </dgm:pt>
    <dgm:pt modelId="{D229A02D-9B82-46BE-BE0C-EEEC4B5A1E12}" type="sibTrans" cxnId="{5A3C2B30-344C-4C84-B1E2-B2D2B85EE3B9}">
      <dgm:prSet/>
      <dgm:spPr/>
      <dgm:t>
        <a:bodyPr/>
        <a:lstStyle/>
        <a:p>
          <a:endParaRPr lang="en-US"/>
        </a:p>
      </dgm:t>
    </dgm:pt>
    <dgm:pt modelId="{4A133E3A-B2C2-4E8D-9EA8-3E79CFB56108}">
      <dgm:prSet/>
      <dgm:spPr/>
      <dgm:t>
        <a:bodyPr/>
        <a:lstStyle/>
        <a:p>
          <a:r>
            <a:rPr lang="en-GB" dirty="0"/>
            <a:t>Like Ting’s P16, Forth Engine, three of the opcodes can be packed into a 16-bit word</a:t>
          </a:r>
          <a:endParaRPr lang="en-US" dirty="0"/>
        </a:p>
      </dgm:t>
    </dgm:pt>
    <dgm:pt modelId="{2783DF1F-AF89-40AE-8870-A87310B4D4A6}" type="parTrans" cxnId="{D3083C73-ECDC-4163-B20D-4872F4B20F14}">
      <dgm:prSet/>
      <dgm:spPr/>
      <dgm:t>
        <a:bodyPr/>
        <a:lstStyle/>
        <a:p>
          <a:endParaRPr lang="en-US"/>
        </a:p>
      </dgm:t>
    </dgm:pt>
    <dgm:pt modelId="{C889E82F-2811-4269-AC9B-1E9F8EA99EF0}" type="sibTrans" cxnId="{D3083C73-ECDC-4163-B20D-4872F4B20F14}">
      <dgm:prSet/>
      <dgm:spPr/>
      <dgm:t>
        <a:bodyPr/>
        <a:lstStyle/>
        <a:p>
          <a:endParaRPr lang="en-US"/>
        </a:p>
      </dgm:t>
    </dgm:pt>
    <dgm:pt modelId="{84E43A60-5E6B-4BB8-BDBF-8FCE81D494FC}">
      <dgm:prSet/>
      <dgm:spPr/>
      <dgm:t>
        <a:bodyPr/>
        <a:lstStyle/>
        <a:p>
          <a:r>
            <a:rPr lang="en-GB" dirty="0"/>
            <a:t>I was able to test  the  primitives  in  Z80 assembly language on my RC2014, and later on the  Agon Light 2 -  a fast SBC based on the eZ80</a:t>
          </a:r>
          <a:endParaRPr lang="en-US" dirty="0"/>
        </a:p>
      </dgm:t>
    </dgm:pt>
    <dgm:pt modelId="{23368390-2E89-4D45-ABF0-BDA201FEAADA}" type="parTrans" cxnId="{24CABFBB-0B42-4900-8492-E4C3C74E377D}">
      <dgm:prSet/>
      <dgm:spPr/>
      <dgm:t>
        <a:bodyPr/>
        <a:lstStyle/>
        <a:p>
          <a:endParaRPr lang="en-US"/>
        </a:p>
      </dgm:t>
    </dgm:pt>
    <dgm:pt modelId="{D9508367-EDC6-421D-8423-16DF16CD0463}" type="sibTrans" cxnId="{24CABFBB-0B42-4900-8492-E4C3C74E377D}">
      <dgm:prSet/>
      <dgm:spPr/>
      <dgm:t>
        <a:bodyPr/>
        <a:lstStyle/>
        <a:p>
          <a:endParaRPr lang="en-US"/>
        </a:p>
      </dgm:t>
    </dgm:pt>
    <dgm:pt modelId="{DD193F1C-1AFF-47F2-BD9E-38EBB752F186}" type="pres">
      <dgm:prSet presAssocID="{70D19593-34EF-4C4A-A573-42BB95E28FDC}" presName="Name0" presStyleCnt="0">
        <dgm:presLayoutVars>
          <dgm:dir/>
          <dgm:resizeHandles val="exact"/>
        </dgm:presLayoutVars>
      </dgm:prSet>
      <dgm:spPr/>
    </dgm:pt>
    <dgm:pt modelId="{227FC87A-D0F2-467B-92F6-30B59C953E2D}" type="pres">
      <dgm:prSet presAssocID="{55A50C7D-3E6E-42A0-BB04-90D83F948E4B}" presName="node" presStyleLbl="node1" presStyleIdx="0" presStyleCnt="9" custScaleX="115598">
        <dgm:presLayoutVars>
          <dgm:bulletEnabled val="1"/>
        </dgm:presLayoutVars>
      </dgm:prSet>
      <dgm:spPr/>
    </dgm:pt>
    <dgm:pt modelId="{8A485744-7181-4B1F-BC89-B2230CA9A1E7}" type="pres">
      <dgm:prSet presAssocID="{B2D64CE5-0AF3-47DC-86A0-5525EE84C6A8}" presName="sibTrans" presStyleLbl="sibTrans1D1" presStyleIdx="0" presStyleCnt="8"/>
      <dgm:spPr/>
    </dgm:pt>
    <dgm:pt modelId="{E4B1F502-4B2C-4CCF-B7DD-D8C87F1DEC93}" type="pres">
      <dgm:prSet presAssocID="{B2D64CE5-0AF3-47DC-86A0-5525EE84C6A8}" presName="connectorText" presStyleLbl="sibTrans1D1" presStyleIdx="0" presStyleCnt="8"/>
      <dgm:spPr/>
    </dgm:pt>
    <dgm:pt modelId="{269CD400-8D09-479F-B19C-0FD11134324F}" type="pres">
      <dgm:prSet presAssocID="{9D3D0608-9F8B-433C-902C-070098454FE1}" presName="node" presStyleLbl="node1" presStyleIdx="1" presStyleCnt="9" custScaleX="132310">
        <dgm:presLayoutVars>
          <dgm:bulletEnabled val="1"/>
        </dgm:presLayoutVars>
      </dgm:prSet>
      <dgm:spPr/>
    </dgm:pt>
    <dgm:pt modelId="{80738B18-6533-4124-860F-8FA738B9627E}" type="pres">
      <dgm:prSet presAssocID="{499A25DB-27B9-4FD9-BDF7-962339227CD9}" presName="sibTrans" presStyleLbl="sibTrans1D1" presStyleIdx="1" presStyleCnt="8"/>
      <dgm:spPr/>
    </dgm:pt>
    <dgm:pt modelId="{7BB1E8CA-F39A-467A-9A3A-9FCA82BCE1C7}" type="pres">
      <dgm:prSet presAssocID="{499A25DB-27B9-4FD9-BDF7-962339227CD9}" presName="connectorText" presStyleLbl="sibTrans1D1" presStyleIdx="1" presStyleCnt="8"/>
      <dgm:spPr/>
    </dgm:pt>
    <dgm:pt modelId="{88A25543-C5FB-4D83-99B3-ADE646D9D4FB}" type="pres">
      <dgm:prSet presAssocID="{DF86FF71-E4E2-40F9-A92B-7260AC265B37}" presName="node" presStyleLbl="node1" presStyleIdx="2" presStyleCnt="9" custScaleX="183322" custLinFactNeighborX="912">
        <dgm:presLayoutVars>
          <dgm:bulletEnabled val="1"/>
        </dgm:presLayoutVars>
      </dgm:prSet>
      <dgm:spPr/>
    </dgm:pt>
    <dgm:pt modelId="{460D4192-2325-40B1-81D1-7AD15B3E772B}" type="pres">
      <dgm:prSet presAssocID="{ACDEA1C2-D53B-44A5-9AA9-A59C1E695443}" presName="sibTrans" presStyleLbl="sibTrans1D1" presStyleIdx="2" presStyleCnt="8"/>
      <dgm:spPr/>
    </dgm:pt>
    <dgm:pt modelId="{4E404F4D-8653-47FB-97C5-DAAE8101CD05}" type="pres">
      <dgm:prSet presAssocID="{ACDEA1C2-D53B-44A5-9AA9-A59C1E695443}" presName="connectorText" presStyleLbl="sibTrans1D1" presStyleIdx="2" presStyleCnt="8"/>
      <dgm:spPr/>
    </dgm:pt>
    <dgm:pt modelId="{3911330C-3F1A-4F7A-9EC2-A2EB778F1AEF}" type="pres">
      <dgm:prSet presAssocID="{8391E9B8-6070-405A-B4F3-1FCDE04BDE1C}" presName="node" presStyleLbl="node1" presStyleIdx="3" presStyleCnt="9" custScaleX="115955">
        <dgm:presLayoutVars>
          <dgm:bulletEnabled val="1"/>
        </dgm:presLayoutVars>
      </dgm:prSet>
      <dgm:spPr/>
    </dgm:pt>
    <dgm:pt modelId="{01E1FDFF-9680-4B50-97EA-9B0946A310DE}" type="pres">
      <dgm:prSet presAssocID="{36CB5C84-F206-45F9-BE52-C5D7595B2CC9}" presName="sibTrans" presStyleLbl="sibTrans1D1" presStyleIdx="3" presStyleCnt="8"/>
      <dgm:spPr/>
    </dgm:pt>
    <dgm:pt modelId="{B8E46D9B-DA7E-4AE6-87A4-1A341C5F44E7}" type="pres">
      <dgm:prSet presAssocID="{36CB5C84-F206-45F9-BE52-C5D7595B2CC9}" presName="connectorText" presStyleLbl="sibTrans1D1" presStyleIdx="3" presStyleCnt="8"/>
      <dgm:spPr/>
    </dgm:pt>
    <dgm:pt modelId="{7B2B74C9-7D6F-43FE-AC3E-90B0FAE24196}" type="pres">
      <dgm:prSet presAssocID="{368E77EE-A2EE-4C17-9075-17A6DA7466EA}" presName="node" presStyleLbl="node1" presStyleIdx="4" presStyleCnt="9">
        <dgm:presLayoutVars>
          <dgm:bulletEnabled val="1"/>
        </dgm:presLayoutVars>
      </dgm:prSet>
      <dgm:spPr/>
    </dgm:pt>
    <dgm:pt modelId="{CFA29F5E-70E0-41F5-87BE-D3A65B6C1948}" type="pres">
      <dgm:prSet presAssocID="{8E279106-C139-4EB9-ACDB-C2B9CCA21B31}" presName="sibTrans" presStyleLbl="sibTrans1D1" presStyleIdx="4" presStyleCnt="8"/>
      <dgm:spPr/>
    </dgm:pt>
    <dgm:pt modelId="{1B6ED422-F57E-4084-8DB6-5FA2C5CC558D}" type="pres">
      <dgm:prSet presAssocID="{8E279106-C139-4EB9-ACDB-C2B9CCA21B31}" presName="connectorText" presStyleLbl="sibTrans1D1" presStyleIdx="4" presStyleCnt="8"/>
      <dgm:spPr/>
    </dgm:pt>
    <dgm:pt modelId="{FB356FC4-391B-4B31-9994-D8868BFAC812}" type="pres">
      <dgm:prSet presAssocID="{2D337BC7-B551-47C1-B44C-325C95D37B8A}" presName="node" presStyleLbl="node1" presStyleIdx="5" presStyleCnt="9">
        <dgm:presLayoutVars>
          <dgm:bulletEnabled val="1"/>
        </dgm:presLayoutVars>
      </dgm:prSet>
      <dgm:spPr/>
    </dgm:pt>
    <dgm:pt modelId="{3A3810D1-E6AC-425B-A1A9-E82233906EE5}" type="pres">
      <dgm:prSet presAssocID="{E99AEDEF-5EA8-48E0-A232-43A3042E4521}" presName="sibTrans" presStyleLbl="sibTrans1D1" presStyleIdx="5" presStyleCnt="8"/>
      <dgm:spPr/>
    </dgm:pt>
    <dgm:pt modelId="{5828F671-FE04-46C2-A7AE-D39EBD009332}" type="pres">
      <dgm:prSet presAssocID="{E99AEDEF-5EA8-48E0-A232-43A3042E4521}" presName="connectorText" presStyleLbl="sibTrans1D1" presStyleIdx="5" presStyleCnt="8"/>
      <dgm:spPr/>
    </dgm:pt>
    <dgm:pt modelId="{C65A2500-3269-4884-86CF-AC1CC3CD1120}" type="pres">
      <dgm:prSet presAssocID="{739360AC-8C19-43D3-A270-BBF84C37B6D6}" presName="node" presStyleLbl="node1" presStyleIdx="6" presStyleCnt="9">
        <dgm:presLayoutVars>
          <dgm:bulletEnabled val="1"/>
        </dgm:presLayoutVars>
      </dgm:prSet>
      <dgm:spPr/>
    </dgm:pt>
    <dgm:pt modelId="{FD7DDC31-3470-4507-A4F2-D0BE2BF966AF}" type="pres">
      <dgm:prSet presAssocID="{D229A02D-9B82-46BE-BE0C-EEEC4B5A1E12}" presName="sibTrans" presStyleLbl="sibTrans1D1" presStyleIdx="6" presStyleCnt="8"/>
      <dgm:spPr/>
    </dgm:pt>
    <dgm:pt modelId="{B9080751-040C-4C8A-A384-F0D6ABE19AD0}" type="pres">
      <dgm:prSet presAssocID="{D229A02D-9B82-46BE-BE0C-EEEC4B5A1E12}" presName="connectorText" presStyleLbl="sibTrans1D1" presStyleIdx="6" presStyleCnt="8"/>
      <dgm:spPr/>
    </dgm:pt>
    <dgm:pt modelId="{915F0A3E-2F43-4094-A69C-8E5E788762AA}" type="pres">
      <dgm:prSet presAssocID="{4A133E3A-B2C2-4E8D-9EA8-3E79CFB56108}" presName="node" presStyleLbl="node1" presStyleIdx="7" presStyleCnt="9">
        <dgm:presLayoutVars>
          <dgm:bulletEnabled val="1"/>
        </dgm:presLayoutVars>
      </dgm:prSet>
      <dgm:spPr/>
    </dgm:pt>
    <dgm:pt modelId="{895BEE12-A7F9-485A-A9E0-B956AF5D9DB3}" type="pres">
      <dgm:prSet presAssocID="{C889E82F-2811-4269-AC9B-1E9F8EA99EF0}" presName="sibTrans" presStyleLbl="sibTrans1D1" presStyleIdx="7" presStyleCnt="8"/>
      <dgm:spPr/>
    </dgm:pt>
    <dgm:pt modelId="{A549BB64-1805-412D-AA37-FCF7E8C99624}" type="pres">
      <dgm:prSet presAssocID="{C889E82F-2811-4269-AC9B-1E9F8EA99EF0}" presName="connectorText" presStyleLbl="sibTrans1D1" presStyleIdx="7" presStyleCnt="8"/>
      <dgm:spPr/>
    </dgm:pt>
    <dgm:pt modelId="{FB30655E-E429-4287-B83A-399EA1B1D215}" type="pres">
      <dgm:prSet presAssocID="{84E43A60-5E6B-4BB8-BDBF-8FCE81D494FC}" presName="node" presStyleLbl="node1" presStyleIdx="8" presStyleCnt="9" custScaleX="129750">
        <dgm:presLayoutVars>
          <dgm:bulletEnabled val="1"/>
        </dgm:presLayoutVars>
      </dgm:prSet>
      <dgm:spPr/>
    </dgm:pt>
  </dgm:ptLst>
  <dgm:cxnLst>
    <dgm:cxn modelId="{5FF52C00-6B1E-4465-B153-CB22B209C89C}" type="presOf" srcId="{9D3D0608-9F8B-433C-902C-070098454FE1}" destId="{269CD400-8D09-479F-B19C-0FD11134324F}" srcOrd="0" destOrd="0" presId="urn:microsoft.com/office/officeart/2016/7/layout/RepeatingBendingProcessNew"/>
    <dgm:cxn modelId="{DE6DE003-A2DC-4583-9046-2B8EE66507C8}" type="presOf" srcId="{70D19593-34EF-4C4A-A573-42BB95E28FDC}" destId="{DD193F1C-1AFF-47F2-BD9E-38EBB752F186}" srcOrd="0" destOrd="0" presId="urn:microsoft.com/office/officeart/2016/7/layout/RepeatingBendingProcessNew"/>
    <dgm:cxn modelId="{B5F63206-46AB-4F72-A6E8-F487809F8296}" type="presOf" srcId="{8E279106-C139-4EB9-ACDB-C2B9CCA21B31}" destId="{1B6ED422-F57E-4084-8DB6-5FA2C5CC558D}" srcOrd="1" destOrd="0" presId="urn:microsoft.com/office/officeart/2016/7/layout/RepeatingBendingProcessNew"/>
    <dgm:cxn modelId="{9635910A-E2FD-4C36-9594-F0D49FDE0CA5}" type="presOf" srcId="{ACDEA1C2-D53B-44A5-9AA9-A59C1E695443}" destId="{460D4192-2325-40B1-81D1-7AD15B3E772B}" srcOrd="0" destOrd="0" presId="urn:microsoft.com/office/officeart/2016/7/layout/RepeatingBendingProcessNew"/>
    <dgm:cxn modelId="{4EAD090C-D2DD-4778-B8F9-FA7819D92AA6}" srcId="{70D19593-34EF-4C4A-A573-42BB95E28FDC}" destId="{368E77EE-A2EE-4C17-9075-17A6DA7466EA}" srcOrd="4" destOrd="0" parTransId="{EE0240B5-8CFD-4639-AAEA-2E72FEE6FEFE}" sibTransId="{8E279106-C139-4EB9-ACDB-C2B9CCA21B31}"/>
    <dgm:cxn modelId="{5A3C2B30-344C-4C84-B1E2-B2D2B85EE3B9}" srcId="{70D19593-34EF-4C4A-A573-42BB95E28FDC}" destId="{739360AC-8C19-43D3-A270-BBF84C37B6D6}" srcOrd="6" destOrd="0" parTransId="{CC4C3566-FB0C-4440-B6F8-F108F9B6DFD8}" sibTransId="{D229A02D-9B82-46BE-BE0C-EEEC4B5A1E12}"/>
    <dgm:cxn modelId="{521BB330-2F20-4314-A0F3-181266C1B975}" type="presOf" srcId="{36CB5C84-F206-45F9-BE52-C5D7595B2CC9}" destId="{B8E46D9B-DA7E-4AE6-87A4-1A341C5F44E7}" srcOrd="1" destOrd="0" presId="urn:microsoft.com/office/officeart/2016/7/layout/RepeatingBendingProcessNew"/>
    <dgm:cxn modelId="{754F7A37-088F-4072-8410-94EDD81C1247}" srcId="{70D19593-34EF-4C4A-A573-42BB95E28FDC}" destId="{2D337BC7-B551-47C1-B44C-325C95D37B8A}" srcOrd="5" destOrd="0" parTransId="{7CD12497-A5AE-4F1F-93AB-7F7B062DCB11}" sibTransId="{E99AEDEF-5EA8-48E0-A232-43A3042E4521}"/>
    <dgm:cxn modelId="{95FDF23C-3254-4211-99BF-37E3FE16EA8D}" type="presOf" srcId="{E99AEDEF-5EA8-48E0-A232-43A3042E4521}" destId="{5828F671-FE04-46C2-A7AE-D39EBD009332}" srcOrd="1" destOrd="0" presId="urn:microsoft.com/office/officeart/2016/7/layout/RepeatingBendingProcessNew"/>
    <dgm:cxn modelId="{92ACB05D-62B2-4517-9A1D-7C68046C1761}" type="presOf" srcId="{4A133E3A-B2C2-4E8D-9EA8-3E79CFB56108}" destId="{915F0A3E-2F43-4094-A69C-8E5E788762AA}" srcOrd="0" destOrd="0" presId="urn:microsoft.com/office/officeart/2016/7/layout/RepeatingBendingProcessNew"/>
    <dgm:cxn modelId="{F3F90864-559A-4FE6-9F1C-6840CEF1D46B}" type="presOf" srcId="{55A50C7D-3E6E-42A0-BB04-90D83F948E4B}" destId="{227FC87A-D0F2-467B-92F6-30B59C953E2D}" srcOrd="0" destOrd="0" presId="urn:microsoft.com/office/officeart/2016/7/layout/RepeatingBendingProcessNew"/>
    <dgm:cxn modelId="{6C729066-DF33-4FFC-B77C-C185B0AD8DBD}" type="presOf" srcId="{2D337BC7-B551-47C1-B44C-325C95D37B8A}" destId="{FB356FC4-391B-4B31-9994-D8868BFAC812}" srcOrd="0" destOrd="0" presId="urn:microsoft.com/office/officeart/2016/7/layout/RepeatingBendingProcessNew"/>
    <dgm:cxn modelId="{F4B68647-A1C2-4920-A063-9C0B5141C2B0}" srcId="{70D19593-34EF-4C4A-A573-42BB95E28FDC}" destId="{9D3D0608-9F8B-433C-902C-070098454FE1}" srcOrd="1" destOrd="0" parTransId="{79C29591-7ADF-489E-8032-4CBBAAF98AAF}" sibTransId="{499A25DB-27B9-4FD9-BDF7-962339227CD9}"/>
    <dgm:cxn modelId="{E94D8648-E5EE-40A4-86BA-17DE227671EE}" srcId="{70D19593-34EF-4C4A-A573-42BB95E28FDC}" destId="{DF86FF71-E4E2-40F9-A92B-7260AC265B37}" srcOrd="2" destOrd="0" parTransId="{B92AC1A4-8126-4E74-8CE7-24C23C7527DA}" sibTransId="{ACDEA1C2-D53B-44A5-9AA9-A59C1E695443}"/>
    <dgm:cxn modelId="{FD2DD369-D6A1-48C8-A342-8A53EFA51989}" srcId="{70D19593-34EF-4C4A-A573-42BB95E28FDC}" destId="{8391E9B8-6070-405A-B4F3-1FCDE04BDE1C}" srcOrd="3" destOrd="0" parTransId="{24FDE140-4D80-4D9F-8119-6042AC52A8AA}" sibTransId="{36CB5C84-F206-45F9-BE52-C5D7595B2CC9}"/>
    <dgm:cxn modelId="{E1ACD349-FD2E-418C-BC56-686F998AC133}" type="presOf" srcId="{499A25DB-27B9-4FD9-BDF7-962339227CD9}" destId="{7BB1E8CA-F39A-467A-9A3A-9FCA82BCE1C7}" srcOrd="1" destOrd="0" presId="urn:microsoft.com/office/officeart/2016/7/layout/RepeatingBendingProcessNew"/>
    <dgm:cxn modelId="{E0E52E53-3937-487E-A8FC-487F86483A63}" type="presOf" srcId="{D229A02D-9B82-46BE-BE0C-EEEC4B5A1E12}" destId="{B9080751-040C-4C8A-A384-F0D6ABE19AD0}" srcOrd="1" destOrd="0" presId="urn:microsoft.com/office/officeart/2016/7/layout/RepeatingBendingProcessNew"/>
    <dgm:cxn modelId="{D3083C73-ECDC-4163-B20D-4872F4B20F14}" srcId="{70D19593-34EF-4C4A-A573-42BB95E28FDC}" destId="{4A133E3A-B2C2-4E8D-9EA8-3E79CFB56108}" srcOrd="7" destOrd="0" parTransId="{2783DF1F-AF89-40AE-8870-A87310B4D4A6}" sibTransId="{C889E82F-2811-4269-AC9B-1E9F8EA99EF0}"/>
    <dgm:cxn modelId="{A36E9C53-2906-4D5A-A315-D58F2F637CFD}" type="presOf" srcId="{84E43A60-5E6B-4BB8-BDBF-8FCE81D494FC}" destId="{FB30655E-E429-4287-B83A-399EA1B1D215}" srcOrd="0" destOrd="0" presId="urn:microsoft.com/office/officeart/2016/7/layout/RepeatingBendingProcessNew"/>
    <dgm:cxn modelId="{405A9855-4A74-49B0-AAE8-62B9AB98BCE4}" srcId="{70D19593-34EF-4C4A-A573-42BB95E28FDC}" destId="{55A50C7D-3E6E-42A0-BB04-90D83F948E4B}" srcOrd="0" destOrd="0" parTransId="{DAF4C4B7-D240-480C-BFAE-4011070B3DAF}" sibTransId="{B2D64CE5-0AF3-47DC-86A0-5525EE84C6A8}"/>
    <dgm:cxn modelId="{3E2F5B7A-CDFE-486C-8A17-6DAB64EA5A98}" type="presOf" srcId="{E99AEDEF-5EA8-48E0-A232-43A3042E4521}" destId="{3A3810D1-E6AC-425B-A1A9-E82233906EE5}" srcOrd="0" destOrd="0" presId="urn:microsoft.com/office/officeart/2016/7/layout/RepeatingBendingProcessNew"/>
    <dgm:cxn modelId="{8D29B37E-E6E0-43DC-A754-9B942AB5659B}" type="presOf" srcId="{C889E82F-2811-4269-AC9B-1E9F8EA99EF0}" destId="{895BEE12-A7F9-485A-A9E0-B956AF5D9DB3}" srcOrd="0" destOrd="0" presId="urn:microsoft.com/office/officeart/2016/7/layout/RepeatingBendingProcessNew"/>
    <dgm:cxn modelId="{3CB74D8A-880A-4C59-BDDE-A6D85B09E775}" type="presOf" srcId="{8E279106-C139-4EB9-ACDB-C2B9CCA21B31}" destId="{CFA29F5E-70E0-41F5-87BE-D3A65B6C1948}" srcOrd="0" destOrd="0" presId="urn:microsoft.com/office/officeart/2016/7/layout/RepeatingBendingProcessNew"/>
    <dgm:cxn modelId="{49A2FD8C-45AB-44BD-B827-634FE3670151}" type="presOf" srcId="{B2D64CE5-0AF3-47DC-86A0-5525EE84C6A8}" destId="{8A485744-7181-4B1F-BC89-B2230CA9A1E7}" srcOrd="0" destOrd="0" presId="urn:microsoft.com/office/officeart/2016/7/layout/RepeatingBendingProcessNew"/>
    <dgm:cxn modelId="{09D835A0-2CF1-435D-9441-C2484BA0F7D7}" type="presOf" srcId="{B2D64CE5-0AF3-47DC-86A0-5525EE84C6A8}" destId="{E4B1F502-4B2C-4CCF-B7DD-D8C87F1DEC93}" srcOrd="1" destOrd="0" presId="urn:microsoft.com/office/officeart/2016/7/layout/RepeatingBendingProcessNew"/>
    <dgm:cxn modelId="{0C9ED8A4-E8CB-4C37-9A07-FD63ACF34B59}" type="presOf" srcId="{739360AC-8C19-43D3-A270-BBF84C37B6D6}" destId="{C65A2500-3269-4884-86CF-AC1CC3CD1120}" srcOrd="0" destOrd="0" presId="urn:microsoft.com/office/officeart/2016/7/layout/RepeatingBendingProcessNew"/>
    <dgm:cxn modelId="{90EA24B0-E9CE-41F6-9E20-E55786D88380}" type="presOf" srcId="{ACDEA1C2-D53B-44A5-9AA9-A59C1E695443}" destId="{4E404F4D-8653-47FB-97C5-DAAE8101CD05}" srcOrd="1" destOrd="0" presId="urn:microsoft.com/office/officeart/2016/7/layout/RepeatingBendingProcessNew"/>
    <dgm:cxn modelId="{FD20B8B1-6D39-4D80-BFD0-00B02B7B5F6A}" type="presOf" srcId="{36CB5C84-F206-45F9-BE52-C5D7595B2CC9}" destId="{01E1FDFF-9680-4B50-97EA-9B0946A310DE}" srcOrd="0" destOrd="0" presId="urn:microsoft.com/office/officeart/2016/7/layout/RepeatingBendingProcessNew"/>
    <dgm:cxn modelId="{24CABFBB-0B42-4900-8492-E4C3C74E377D}" srcId="{70D19593-34EF-4C4A-A573-42BB95E28FDC}" destId="{84E43A60-5E6B-4BB8-BDBF-8FCE81D494FC}" srcOrd="8" destOrd="0" parTransId="{23368390-2E89-4D45-ABF0-BDA201FEAADA}" sibTransId="{D9508367-EDC6-421D-8423-16DF16CD0463}"/>
    <dgm:cxn modelId="{F35461C3-F751-4B6D-AB3A-1CB22C24381A}" type="presOf" srcId="{368E77EE-A2EE-4C17-9075-17A6DA7466EA}" destId="{7B2B74C9-7D6F-43FE-AC3E-90B0FAE24196}" srcOrd="0" destOrd="0" presId="urn:microsoft.com/office/officeart/2016/7/layout/RepeatingBendingProcessNew"/>
    <dgm:cxn modelId="{8FA1D3C8-D22B-49D4-8F03-1D5B229D9E62}" type="presOf" srcId="{D229A02D-9B82-46BE-BE0C-EEEC4B5A1E12}" destId="{FD7DDC31-3470-4507-A4F2-D0BE2BF966AF}" srcOrd="0" destOrd="0" presId="urn:microsoft.com/office/officeart/2016/7/layout/RepeatingBendingProcessNew"/>
    <dgm:cxn modelId="{002AA5CD-545B-4D49-87BE-1A08470A2280}" type="presOf" srcId="{C889E82F-2811-4269-AC9B-1E9F8EA99EF0}" destId="{A549BB64-1805-412D-AA37-FCF7E8C99624}" srcOrd="1" destOrd="0" presId="urn:microsoft.com/office/officeart/2016/7/layout/RepeatingBendingProcessNew"/>
    <dgm:cxn modelId="{6CDD49DB-5971-499A-A57B-3C0ADF73F93F}" type="presOf" srcId="{8391E9B8-6070-405A-B4F3-1FCDE04BDE1C}" destId="{3911330C-3F1A-4F7A-9EC2-A2EB778F1AEF}" srcOrd="0" destOrd="0" presId="urn:microsoft.com/office/officeart/2016/7/layout/RepeatingBendingProcessNew"/>
    <dgm:cxn modelId="{2B96F7E3-6700-464B-8559-6AA073F39DBA}" type="presOf" srcId="{499A25DB-27B9-4FD9-BDF7-962339227CD9}" destId="{80738B18-6533-4124-860F-8FA738B9627E}" srcOrd="0" destOrd="0" presId="urn:microsoft.com/office/officeart/2016/7/layout/RepeatingBendingProcessNew"/>
    <dgm:cxn modelId="{C18313F9-7E2A-4524-843F-4F514690C3B6}" type="presOf" srcId="{DF86FF71-E4E2-40F9-A92B-7260AC265B37}" destId="{88A25543-C5FB-4D83-99B3-ADE646D9D4FB}" srcOrd="0" destOrd="0" presId="urn:microsoft.com/office/officeart/2016/7/layout/RepeatingBendingProcessNew"/>
    <dgm:cxn modelId="{BC721F99-383B-4B11-B962-B8AB1EA932C2}" type="presParOf" srcId="{DD193F1C-1AFF-47F2-BD9E-38EBB752F186}" destId="{227FC87A-D0F2-467B-92F6-30B59C953E2D}" srcOrd="0" destOrd="0" presId="urn:microsoft.com/office/officeart/2016/7/layout/RepeatingBendingProcessNew"/>
    <dgm:cxn modelId="{EC052762-B25F-4338-ABD9-774BC4AB633A}" type="presParOf" srcId="{DD193F1C-1AFF-47F2-BD9E-38EBB752F186}" destId="{8A485744-7181-4B1F-BC89-B2230CA9A1E7}" srcOrd="1" destOrd="0" presId="urn:microsoft.com/office/officeart/2016/7/layout/RepeatingBendingProcessNew"/>
    <dgm:cxn modelId="{3DA930F7-2083-4ECD-B5BC-CFDCF3A7B39E}" type="presParOf" srcId="{8A485744-7181-4B1F-BC89-B2230CA9A1E7}" destId="{E4B1F502-4B2C-4CCF-B7DD-D8C87F1DEC93}" srcOrd="0" destOrd="0" presId="urn:microsoft.com/office/officeart/2016/7/layout/RepeatingBendingProcessNew"/>
    <dgm:cxn modelId="{9B2C0255-AF1C-4B42-9EE6-65B224781D16}" type="presParOf" srcId="{DD193F1C-1AFF-47F2-BD9E-38EBB752F186}" destId="{269CD400-8D09-479F-B19C-0FD11134324F}" srcOrd="2" destOrd="0" presId="urn:microsoft.com/office/officeart/2016/7/layout/RepeatingBendingProcessNew"/>
    <dgm:cxn modelId="{371AA275-CD2F-4E14-A714-29F98DF746F5}" type="presParOf" srcId="{DD193F1C-1AFF-47F2-BD9E-38EBB752F186}" destId="{80738B18-6533-4124-860F-8FA738B9627E}" srcOrd="3" destOrd="0" presId="urn:microsoft.com/office/officeart/2016/7/layout/RepeatingBendingProcessNew"/>
    <dgm:cxn modelId="{B7A5A3EE-9E59-440B-8581-4869DE2061F4}" type="presParOf" srcId="{80738B18-6533-4124-860F-8FA738B9627E}" destId="{7BB1E8CA-F39A-467A-9A3A-9FCA82BCE1C7}" srcOrd="0" destOrd="0" presId="urn:microsoft.com/office/officeart/2016/7/layout/RepeatingBendingProcessNew"/>
    <dgm:cxn modelId="{8803D929-B94F-4757-A186-51C2294F31D6}" type="presParOf" srcId="{DD193F1C-1AFF-47F2-BD9E-38EBB752F186}" destId="{88A25543-C5FB-4D83-99B3-ADE646D9D4FB}" srcOrd="4" destOrd="0" presId="urn:microsoft.com/office/officeart/2016/7/layout/RepeatingBendingProcessNew"/>
    <dgm:cxn modelId="{530DD0AD-C251-445F-9035-FBEE15566E61}" type="presParOf" srcId="{DD193F1C-1AFF-47F2-BD9E-38EBB752F186}" destId="{460D4192-2325-40B1-81D1-7AD15B3E772B}" srcOrd="5" destOrd="0" presId="urn:microsoft.com/office/officeart/2016/7/layout/RepeatingBendingProcessNew"/>
    <dgm:cxn modelId="{AF27B23D-0B98-4A80-BCF3-6313B95BD97F}" type="presParOf" srcId="{460D4192-2325-40B1-81D1-7AD15B3E772B}" destId="{4E404F4D-8653-47FB-97C5-DAAE8101CD05}" srcOrd="0" destOrd="0" presId="urn:microsoft.com/office/officeart/2016/7/layout/RepeatingBendingProcessNew"/>
    <dgm:cxn modelId="{BF54C749-FACC-476A-9218-3224DDFA428D}" type="presParOf" srcId="{DD193F1C-1AFF-47F2-BD9E-38EBB752F186}" destId="{3911330C-3F1A-4F7A-9EC2-A2EB778F1AEF}" srcOrd="6" destOrd="0" presId="urn:microsoft.com/office/officeart/2016/7/layout/RepeatingBendingProcessNew"/>
    <dgm:cxn modelId="{734AC76E-706B-4F24-9D8D-E213C04A41EF}" type="presParOf" srcId="{DD193F1C-1AFF-47F2-BD9E-38EBB752F186}" destId="{01E1FDFF-9680-4B50-97EA-9B0946A310DE}" srcOrd="7" destOrd="0" presId="urn:microsoft.com/office/officeart/2016/7/layout/RepeatingBendingProcessNew"/>
    <dgm:cxn modelId="{7DD348B2-8164-4CC7-97B7-D7C072A91E28}" type="presParOf" srcId="{01E1FDFF-9680-4B50-97EA-9B0946A310DE}" destId="{B8E46D9B-DA7E-4AE6-87A4-1A341C5F44E7}" srcOrd="0" destOrd="0" presId="urn:microsoft.com/office/officeart/2016/7/layout/RepeatingBendingProcessNew"/>
    <dgm:cxn modelId="{B7BA7C08-A5A3-4F16-AD6F-F8231325434E}" type="presParOf" srcId="{DD193F1C-1AFF-47F2-BD9E-38EBB752F186}" destId="{7B2B74C9-7D6F-43FE-AC3E-90B0FAE24196}" srcOrd="8" destOrd="0" presId="urn:microsoft.com/office/officeart/2016/7/layout/RepeatingBendingProcessNew"/>
    <dgm:cxn modelId="{A7808A69-D48D-4E93-8355-109446EB0D4E}" type="presParOf" srcId="{DD193F1C-1AFF-47F2-BD9E-38EBB752F186}" destId="{CFA29F5E-70E0-41F5-87BE-D3A65B6C1948}" srcOrd="9" destOrd="0" presId="urn:microsoft.com/office/officeart/2016/7/layout/RepeatingBendingProcessNew"/>
    <dgm:cxn modelId="{E16DFEDD-B39A-44DE-B58C-4CE968949271}" type="presParOf" srcId="{CFA29F5E-70E0-41F5-87BE-D3A65B6C1948}" destId="{1B6ED422-F57E-4084-8DB6-5FA2C5CC558D}" srcOrd="0" destOrd="0" presId="urn:microsoft.com/office/officeart/2016/7/layout/RepeatingBendingProcessNew"/>
    <dgm:cxn modelId="{BAE6BB9C-1E10-432D-96BA-B0AB1A5C0800}" type="presParOf" srcId="{DD193F1C-1AFF-47F2-BD9E-38EBB752F186}" destId="{FB356FC4-391B-4B31-9994-D8868BFAC812}" srcOrd="10" destOrd="0" presId="urn:microsoft.com/office/officeart/2016/7/layout/RepeatingBendingProcessNew"/>
    <dgm:cxn modelId="{BF013056-769D-4B5F-AC3F-D8259E7635D3}" type="presParOf" srcId="{DD193F1C-1AFF-47F2-BD9E-38EBB752F186}" destId="{3A3810D1-E6AC-425B-A1A9-E82233906EE5}" srcOrd="11" destOrd="0" presId="urn:microsoft.com/office/officeart/2016/7/layout/RepeatingBendingProcessNew"/>
    <dgm:cxn modelId="{305F4F23-E516-4423-8192-D529586EB081}" type="presParOf" srcId="{3A3810D1-E6AC-425B-A1A9-E82233906EE5}" destId="{5828F671-FE04-46C2-A7AE-D39EBD009332}" srcOrd="0" destOrd="0" presId="urn:microsoft.com/office/officeart/2016/7/layout/RepeatingBendingProcessNew"/>
    <dgm:cxn modelId="{3742F3AB-0975-4F09-843F-F2FA0AA565A0}" type="presParOf" srcId="{DD193F1C-1AFF-47F2-BD9E-38EBB752F186}" destId="{C65A2500-3269-4884-86CF-AC1CC3CD1120}" srcOrd="12" destOrd="0" presId="urn:microsoft.com/office/officeart/2016/7/layout/RepeatingBendingProcessNew"/>
    <dgm:cxn modelId="{1DAFC0D7-2724-462B-B677-F59FFB7040EB}" type="presParOf" srcId="{DD193F1C-1AFF-47F2-BD9E-38EBB752F186}" destId="{FD7DDC31-3470-4507-A4F2-D0BE2BF966AF}" srcOrd="13" destOrd="0" presId="urn:microsoft.com/office/officeart/2016/7/layout/RepeatingBendingProcessNew"/>
    <dgm:cxn modelId="{627EDBD2-A1AA-4F53-984B-69AB70C57CAF}" type="presParOf" srcId="{FD7DDC31-3470-4507-A4F2-D0BE2BF966AF}" destId="{B9080751-040C-4C8A-A384-F0D6ABE19AD0}" srcOrd="0" destOrd="0" presId="urn:microsoft.com/office/officeart/2016/7/layout/RepeatingBendingProcessNew"/>
    <dgm:cxn modelId="{EC352A64-00C4-41C3-9090-0C2CF69399EF}" type="presParOf" srcId="{DD193F1C-1AFF-47F2-BD9E-38EBB752F186}" destId="{915F0A3E-2F43-4094-A69C-8E5E788762AA}" srcOrd="14" destOrd="0" presId="urn:microsoft.com/office/officeart/2016/7/layout/RepeatingBendingProcessNew"/>
    <dgm:cxn modelId="{52738F33-911E-4330-82F2-6EF2E81F9FB8}" type="presParOf" srcId="{DD193F1C-1AFF-47F2-BD9E-38EBB752F186}" destId="{895BEE12-A7F9-485A-A9E0-B956AF5D9DB3}" srcOrd="15" destOrd="0" presId="urn:microsoft.com/office/officeart/2016/7/layout/RepeatingBendingProcessNew"/>
    <dgm:cxn modelId="{C4E30F47-90C5-448F-B861-E5BB8A8BA99C}" type="presParOf" srcId="{895BEE12-A7F9-485A-A9E0-B956AF5D9DB3}" destId="{A549BB64-1805-412D-AA37-FCF7E8C99624}" srcOrd="0" destOrd="0" presId="urn:microsoft.com/office/officeart/2016/7/layout/RepeatingBendingProcessNew"/>
    <dgm:cxn modelId="{2E958E57-F707-49A6-8F4B-D4CB4F9C5532}" type="presParOf" srcId="{DD193F1C-1AFF-47F2-BD9E-38EBB752F186}" destId="{FB30655E-E429-4287-B83A-399EA1B1D215}" srcOrd="16" destOrd="0" presId="urn:microsoft.com/office/officeart/2016/7/layout/RepeatingBendingProcessNew"/>
  </dgm:cxnLst>
  <dgm:bg>
    <a:solidFill>
      <a:schemeClr val="bg2"/>
    </a:solid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F5FE209F-2945-4B32-A3AA-854147743083}" type="doc">
      <dgm:prSet loTypeId="urn:microsoft.com/office/officeart/2016/7/layout/RepeatingBendingProcessNew" loCatId="process" qsTypeId="urn:microsoft.com/office/officeart/2005/8/quickstyle/simple1" qsCatId="simple" csTypeId="urn:microsoft.com/office/officeart/2005/8/colors/colorful1" csCatId="colorful" phldr="1"/>
      <dgm:spPr/>
      <dgm:t>
        <a:bodyPr/>
        <a:lstStyle/>
        <a:p>
          <a:endParaRPr lang="en-US"/>
        </a:p>
      </dgm:t>
    </dgm:pt>
    <dgm:pt modelId="{045C2A7B-90CF-4C9D-A96B-FDC98B8F68AD}">
      <dgm:prSet/>
      <dgm:spPr/>
      <dgm:t>
        <a:bodyPr/>
        <a:lstStyle/>
        <a:p>
          <a:r>
            <a:rPr lang="en-GB"/>
            <a:t>A 16-bit Virtual Machine that executes MINT as it’s native assembly code.</a:t>
          </a:r>
          <a:endParaRPr lang="en-US"/>
        </a:p>
      </dgm:t>
    </dgm:pt>
    <dgm:pt modelId="{9FC37926-92A5-4945-9121-5F0CB7EF9DBA}" type="parTrans" cxnId="{638850F3-649C-4256-AF8C-509BD573B799}">
      <dgm:prSet/>
      <dgm:spPr/>
      <dgm:t>
        <a:bodyPr/>
        <a:lstStyle/>
        <a:p>
          <a:endParaRPr lang="en-US"/>
        </a:p>
      </dgm:t>
    </dgm:pt>
    <dgm:pt modelId="{DC7D96D6-0553-4C48-B033-D1C289C40AD0}" type="sibTrans" cxnId="{638850F3-649C-4256-AF8C-509BD573B799}">
      <dgm:prSet/>
      <dgm:spPr/>
      <dgm:t>
        <a:bodyPr/>
        <a:lstStyle/>
        <a:p>
          <a:endParaRPr lang="en-US"/>
        </a:p>
      </dgm:t>
    </dgm:pt>
    <dgm:pt modelId="{583FDEE8-A75A-429F-8C5D-67ACFDD4D601}">
      <dgm:prSet/>
      <dgm:spPr/>
      <dgm:t>
        <a:bodyPr/>
        <a:lstStyle/>
        <a:p>
          <a:r>
            <a:rPr lang="en-GB" dirty="0"/>
            <a:t>Based on  C.H. Ting’s P16 with an extended instruction set</a:t>
          </a:r>
          <a:endParaRPr lang="en-US" dirty="0"/>
        </a:p>
      </dgm:t>
    </dgm:pt>
    <dgm:pt modelId="{B9E620D7-0099-41E5-B56D-44E646B80B2C}" type="parTrans" cxnId="{5DDB8546-63C9-4C42-B275-B625E47AFC2D}">
      <dgm:prSet/>
      <dgm:spPr/>
      <dgm:t>
        <a:bodyPr/>
        <a:lstStyle/>
        <a:p>
          <a:endParaRPr lang="en-US"/>
        </a:p>
      </dgm:t>
    </dgm:pt>
    <dgm:pt modelId="{C1DA4A59-60DA-4E8B-9CD7-8EB9B4F83901}" type="sibTrans" cxnId="{5DDB8546-63C9-4C42-B275-B625E47AFC2D}">
      <dgm:prSet/>
      <dgm:spPr/>
      <dgm:t>
        <a:bodyPr/>
        <a:lstStyle/>
        <a:p>
          <a:endParaRPr lang="en-US"/>
        </a:p>
      </dgm:t>
    </dgm:pt>
    <dgm:pt modelId="{64549230-1D03-4A95-9A19-4AC78516FAB2}">
      <dgm:prSet/>
      <dgm:spPr/>
      <dgm:t>
        <a:bodyPr/>
        <a:lstStyle/>
        <a:p>
          <a:r>
            <a:rPr lang="en-GB" dirty="0"/>
            <a:t>MINT instructions based on C.H. Ting’s  </a:t>
          </a:r>
          <a:r>
            <a:rPr lang="en-GB" dirty="0" err="1"/>
            <a:t>eForth</a:t>
          </a:r>
          <a:r>
            <a:rPr lang="en-GB" dirty="0"/>
            <a:t>  primitives.</a:t>
          </a:r>
          <a:endParaRPr lang="en-US" dirty="0"/>
        </a:p>
      </dgm:t>
    </dgm:pt>
    <dgm:pt modelId="{6594F280-E72D-4F5F-A87C-E28D43F1D888}" type="parTrans" cxnId="{3FD6A58C-D21C-4BB3-9F86-BF9526D70602}">
      <dgm:prSet/>
      <dgm:spPr/>
      <dgm:t>
        <a:bodyPr/>
        <a:lstStyle/>
        <a:p>
          <a:endParaRPr lang="en-US"/>
        </a:p>
      </dgm:t>
    </dgm:pt>
    <dgm:pt modelId="{2A36711B-81A1-4B5E-98A8-C0A4E230A919}" type="sibTrans" cxnId="{3FD6A58C-D21C-4BB3-9F86-BF9526D70602}">
      <dgm:prSet/>
      <dgm:spPr/>
      <dgm:t>
        <a:bodyPr/>
        <a:lstStyle/>
        <a:p>
          <a:endParaRPr lang="en-US"/>
        </a:p>
      </dgm:t>
    </dgm:pt>
    <dgm:pt modelId="{439439B7-B15F-45EB-86F0-2E900F927EB6}">
      <dgm:prSet/>
      <dgm:spPr/>
      <dgm:t>
        <a:bodyPr/>
        <a:lstStyle/>
        <a:p>
          <a:r>
            <a:rPr lang="en-GB"/>
            <a:t>Simulated in about 100 lines of  C++  using Arduino IDE, for accessibility.</a:t>
          </a:r>
          <a:endParaRPr lang="en-US"/>
        </a:p>
      </dgm:t>
    </dgm:pt>
    <dgm:pt modelId="{CDF1F26A-06BB-4580-B1A5-A1D264FDC32E}" type="parTrans" cxnId="{DE697F3E-468A-45EC-807A-F00B4F0238DF}">
      <dgm:prSet/>
      <dgm:spPr/>
      <dgm:t>
        <a:bodyPr/>
        <a:lstStyle/>
        <a:p>
          <a:endParaRPr lang="en-US"/>
        </a:p>
      </dgm:t>
    </dgm:pt>
    <dgm:pt modelId="{D732C4D9-067A-49DF-88A6-40FE546CCEA9}" type="sibTrans" cxnId="{DE697F3E-468A-45EC-807A-F00B4F0238DF}">
      <dgm:prSet/>
      <dgm:spPr/>
      <dgm:t>
        <a:bodyPr/>
        <a:lstStyle/>
        <a:p>
          <a:endParaRPr lang="en-US"/>
        </a:p>
      </dgm:t>
    </dgm:pt>
    <dgm:pt modelId="{4934B6E6-4B8F-483C-8ABA-D9F54CAF6F97}">
      <dgm:prSet/>
      <dgm:spPr/>
      <dgm:t>
        <a:bodyPr/>
        <a:lstStyle/>
        <a:p>
          <a:r>
            <a:rPr lang="en-GB"/>
            <a:t>Intended for implementation in 74xx logic or as a small soft core in FPGA.</a:t>
          </a:r>
          <a:endParaRPr lang="en-US"/>
        </a:p>
      </dgm:t>
    </dgm:pt>
    <dgm:pt modelId="{0E99E3A8-01D4-4023-8F7A-2C1A43DD9DC6}" type="parTrans" cxnId="{3FC8FD27-8948-4EAD-87BA-8FAF82CA0E99}">
      <dgm:prSet/>
      <dgm:spPr/>
      <dgm:t>
        <a:bodyPr/>
        <a:lstStyle/>
        <a:p>
          <a:endParaRPr lang="en-US"/>
        </a:p>
      </dgm:t>
    </dgm:pt>
    <dgm:pt modelId="{9E6A31C0-45ED-4586-9945-EB812CF2ED26}" type="sibTrans" cxnId="{3FC8FD27-8948-4EAD-87BA-8FAF82CA0E99}">
      <dgm:prSet/>
      <dgm:spPr/>
      <dgm:t>
        <a:bodyPr/>
        <a:lstStyle/>
        <a:p>
          <a:endParaRPr lang="en-US"/>
        </a:p>
      </dgm:t>
    </dgm:pt>
    <dgm:pt modelId="{604C254E-C1ED-4991-A293-15568C5937A4}">
      <dgm:prSet/>
      <dgm:spPr/>
      <dgm:t>
        <a:bodyPr/>
        <a:lstStyle/>
        <a:p>
          <a:r>
            <a:rPr lang="en-GB"/>
            <a:t>Using bit-serial architecture, it could be implemented in as few as 1000 gates and used as a smart SPI controller and other serial applications .</a:t>
          </a:r>
          <a:endParaRPr lang="en-US"/>
        </a:p>
      </dgm:t>
    </dgm:pt>
    <dgm:pt modelId="{4388385B-B25D-4552-9098-8A3275E6ACE7}" type="parTrans" cxnId="{7B7DD016-0768-4AB1-9F1E-415D3F83F818}">
      <dgm:prSet/>
      <dgm:spPr/>
      <dgm:t>
        <a:bodyPr/>
        <a:lstStyle/>
        <a:p>
          <a:endParaRPr lang="en-US"/>
        </a:p>
      </dgm:t>
    </dgm:pt>
    <dgm:pt modelId="{E2DDB457-8895-400E-8AA2-54B5F5100252}" type="sibTrans" cxnId="{7B7DD016-0768-4AB1-9F1E-415D3F83F818}">
      <dgm:prSet/>
      <dgm:spPr/>
      <dgm:t>
        <a:bodyPr/>
        <a:lstStyle/>
        <a:p>
          <a:endParaRPr lang="en-US"/>
        </a:p>
      </dgm:t>
    </dgm:pt>
    <dgm:pt modelId="{64BB937C-A48F-4D1E-84AF-A45D85DBF2E0}" type="pres">
      <dgm:prSet presAssocID="{F5FE209F-2945-4B32-A3AA-854147743083}" presName="Name0" presStyleCnt="0">
        <dgm:presLayoutVars>
          <dgm:dir/>
          <dgm:resizeHandles val="exact"/>
        </dgm:presLayoutVars>
      </dgm:prSet>
      <dgm:spPr/>
    </dgm:pt>
    <dgm:pt modelId="{4E2C0745-1B36-4412-8A81-6404A1BDF0BF}" type="pres">
      <dgm:prSet presAssocID="{045C2A7B-90CF-4C9D-A96B-FDC98B8F68AD}" presName="node" presStyleLbl="node1" presStyleIdx="0" presStyleCnt="6">
        <dgm:presLayoutVars>
          <dgm:bulletEnabled val="1"/>
        </dgm:presLayoutVars>
      </dgm:prSet>
      <dgm:spPr/>
    </dgm:pt>
    <dgm:pt modelId="{01DA7821-0CCC-4526-B54C-C9F817EB6E10}" type="pres">
      <dgm:prSet presAssocID="{DC7D96D6-0553-4C48-B033-D1C289C40AD0}" presName="sibTrans" presStyleLbl="sibTrans1D1" presStyleIdx="0" presStyleCnt="5"/>
      <dgm:spPr/>
    </dgm:pt>
    <dgm:pt modelId="{1F496D87-5A47-4BD6-802F-09E5C8D30FA0}" type="pres">
      <dgm:prSet presAssocID="{DC7D96D6-0553-4C48-B033-D1C289C40AD0}" presName="connectorText" presStyleLbl="sibTrans1D1" presStyleIdx="0" presStyleCnt="5"/>
      <dgm:spPr/>
    </dgm:pt>
    <dgm:pt modelId="{05F8EF07-F18B-491A-9D93-7D8280D2B1E5}" type="pres">
      <dgm:prSet presAssocID="{583FDEE8-A75A-429F-8C5D-67ACFDD4D601}" presName="node" presStyleLbl="node1" presStyleIdx="1" presStyleCnt="6" custScaleX="113276">
        <dgm:presLayoutVars>
          <dgm:bulletEnabled val="1"/>
        </dgm:presLayoutVars>
      </dgm:prSet>
      <dgm:spPr/>
    </dgm:pt>
    <dgm:pt modelId="{AC6C5EB0-F9A3-46FE-AF38-6F8D2FD25256}" type="pres">
      <dgm:prSet presAssocID="{C1DA4A59-60DA-4E8B-9CD7-8EB9B4F83901}" presName="sibTrans" presStyleLbl="sibTrans1D1" presStyleIdx="1" presStyleCnt="5"/>
      <dgm:spPr/>
    </dgm:pt>
    <dgm:pt modelId="{D33EA03E-173F-40E5-A150-5C4B8CD8779A}" type="pres">
      <dgm:prSet presAssocID="{C1DA4A59-60DA-4E8B-9CD7-8EB9B4F83901}" presName="connectorText" presStyleLbl="sibTrans1D1" presStyleIdx="1" presStyleCnt="5"/>
      <dgm:spPr/>
    </dgm:pt>
    <dgm:pt modelId="{7A64F852-9B74-4416-B4DC-4FFB4E6406AF}" type="pres">
      <dgm:prSet presAssocID="{64549230-1D03-4A95-9A19-4AC78516FAB2}" presName="node" presStyleLbl="node1" presStyleIdx="2" presStyleCnt="6">
        <dgm:presLayoutVars>
          <dgm:bulletEnabled val="1"/>
        </dgm:presLayoutVars>
      </dgm:prSet>
      <dgm:spPr/>
    </dgm:pt>
    <dgm:pt modelId="{85EB2DB0-C95D-4C01-8C3A-B67A15157888}" type="pres">
      <dgm:prSet presAssocID="{2A36711B-81A1-4B5E-98A8-C0A4E230A919}" presName="sibTrans" presStyleLbl="sibTrans1D1" presStyleIdx="2" presStyleCnt="5"/>
      <dgm:spPr/>
    </dgm:pt>
    <dgm:pt modelId="{5384C216-BDB0-4747-B438-67EF6C48E6DB}" type="pres">
      <dgm:prSet presAssocID="{2A36711B-81A1-4B5E-98A8-C0A4E230A919}" presName="connectorText" presStyleLbl="sibTrans1D1" presStyleIdx="2" presStyleCnt="5"/>
      <dgm:spPr/>
    </dgm:pt>
    <dgm:pt modelId="{B28DBFCF-FBF1-496E-8621-B6223FD22D9D}" type="pres">
      <dgm:prSet presAssocID="{439439B7-B15F-45EB-86F0-2E900F927EB6}" presName="node" presStyleLbl="node1" presStyleIdx="3" presStyleCnt="6">
        <dgm:presLayoutVars>
          <dgm:bulletEnabled val="1"/>
        </dgm:presLayoutVars>
      </dgm:prSet>
      <dgm:spPr/>
    </dgm:pt>
    <dgm:pt modelId="{2FEA6069-0C74-4E53-BF76-95372A6720A3}" type="pres">
      <dgm:prSet presAssocID="{D732C4D9-067A-49DF-88A6-40FE546CCEA9}" presName="sibTrans" presStyleLbl="sibTrans1D1" presStyleIdx="3" presStyleCnt="5"/>
      <dgm:spPr/>
    </dgm:pt>
    <dgm:pt modelId="{130781A4-BC73-4164-90CA-5E5D8ED2D45D}" type="pres">
      <dgm:prSet presAssocID="{D732C4D9-067A-49DF-88A6-40FE546CCEA9}" presName="connectorText" presStyleLbl="sibTrans1D1" presStyleIdx="3" presStyleCnt="5"/>
      <dgm:spPr/>
    </dgm:pt>
    <dgm:pt modelId="{D9E0D469-A54C-4430-BA0E-4F7E75C522A9}" type="pres">
      <dgm:prSet presAssocID="{4934B6E6-4B8F-483C-8ABA-D9F54CAF6F97}" presName="node" presStyleLbl="node1" presStyleIdx="4" presStyleCnt="6" custScaleX="112144">
        <dgm:presLayoutVars>
          <dgm:bulletEnabled val="1"/>
        </dgm:presLayoutVars>
      </dgm:prSet>
      <dgm:spPr/>
    </dgm:pt>
    <dgm:pt modelId="{FE177F69-00C5-4F7A-8765-A355A0336FDD}" type="pres">
      <dgm:prSet presAssocID="{9E6A31C0-45ED-4586-9945-EB812CF2ED26}" presName="sibTrans" presStyleLbl="sibTrans1D1" presStyleIdx="4" presStyleCnt="5"/>
      <dgm:spPr/>
    </dgm:pt>
    <dgm:pt modelId="{C4ED43C6-5CA9-4914-9443-23FDFEDD7218}" type="pres">
      <dgm:prSet presAssocID="{9E6A31C0-45ED-4586-9945-EB812CF2ED26}" presName="connectorText" presStyleLbl="sibTrans1D1" presStyleIdx="4" presStyleCnt="5"/>
      <dgm:spPr/>
    </dgm:pt>
    <dgm:pt modelId="{ED839B58-4C78-441D-8B1C-BD07C028BE73}" type="pres">
      <dgm:prSet presAssocID="{604C254E-C1ED-4991-A293-15568C5937A4}" presName="node" presStyleLbl="node1" presStyleIdx="5" presStyleCnt="6">
        <dgm:presLayoutVars>
          <dgm:bulletEnabled val="1"/>
        </dgm:presLayoutVars>
      </dgm:prSet>
      <dgm:spPr/>
    </dgm:pt>
  </dgm:ptLst>
  <dgm:cxnLst>
    <dgm:cxn modelId="{83B9E209-2F4C-43EB-A71E-C36509608723}" type="presOf" srcId="{9E6A31C0-45ED-4586-9945-EB812CF2ED26}" destId="{C4ED43C6-5CA9-4914-9443-23FDFEDD7218}" srcOrd="1" destOrd="0" presId="urn:microsoft.com/office/officeart/2016/7/layout/RepeatingBendingProcessNew"/>
    <dgm:cxn modelId="{7B7DD016-0768-4AB1-9F1E-415D3F83F818}" srcId="{F5FE209F-2945-4B32-A3AA-854147743083}" destId="{604C254E-C1ED-4991-A293-15568C5937A4}" srcOrd="5" destOrd="0" parTransId="{4388385B-B25D-4552-9098-8A3275E6ACE7}" sibTransId="{E2DDB457-8895-400E-8AA2-54B5F5100252}"/>
    <dgm:cxn modelId="{3FC8FD27-8948-4EAD-87BA-8FAF82CA0E99}" srcId="{F5FE209F-2945-4B32-A3AA-854147743083}" destId="{4934B6E6-4B8F-483C-8ABA-D9F54CAF6F97}" srcOrd="4" destOrd="0" parTransId="{0E99E3A8-01D4-4023-8F7A-2C1A43DD9DC6}" sibTransId="{9E6A31C0-45ED-4586-9945-EB812CF2ED26}"/>
    <dgm:cxn modelId="{F949FD34-FC4E-48E8-AA54-1931A44D7C42}" type="presOf" srcId="{2A36711B-81A1-4B5E-98A8-C0A4E230A919}" destId="{5384C216-BDB0-4747-B438-67EF6C48E6DB}" srcOrd="1" destOrd="0" presId="urn:microsoft.com/office/officeart/2016/7/layout/RepeatingBendingProcessNew"/>
    <dgm:cxn modelId="{9BF13239-D9EF-4E38-BD73-63533BB35B23}" type="presOf" srcId="{D732C4D9-067A-49DF-88A6-40FE546CCEA9}" destId="{130781A4-BC73-4164-90CA-5E5D8ED2D45D}" srcOrd="1" destOrd="0" presId="urn:microsoft.com/office/officeart/2016/7/layout/RepeatingBendingProcessNew"/>
    <dgm:cxn modelId="{DE697F3E-468A-45EC-807A-F00B4F0238DF}" srcId="{F5FE209F-2945-4B32-A3AA-854147743083}" destId="{439439B7-B15F-45EB-86F0-2E900F927EB6}" srcOrd="3" destOrd="0" parTransId="{CDF1F26A-06BB-4580-B1A5-A1D264FDC32E}" sibTransId="{D732C4D9-067A-49DF-88A6-40FE546CCEA9}"/>
    <dgm:cxn modelId="{14DE5D41-414C-404F-88DC-EBA2E6119BF9}" type="presOf" srcId="{D732C4D9-067A-49DF-88A6-40FE546CCEA9}" destId="{2FEA6069-0C74-4E53-BF76-95372A6720A3}" srcOrd="0" destOrd="0" presId="urn:microsoft.com/office/officeart/2016/7/layout/RepeatingBendingProcessNew"/>
    <dgm:cxn modelId="{5DDB8546-63C9-4C42-B275-B625E47AFC2D}" srcId="{F5FE209F-2945-4B32-A3AA-854147743083}" destId="{583FDEE8-A75A-429F-8C5D-67ACFDD4D601}" srcOrd="1" destOrd="0" parTransId="{B9E620D7-0099-41E5-B56D-44E646B80B2C}" sibTransId="{C1DA4A59-60DA-4E8B-9CD7-8EB9B4F83901}"/>
    <dgm:cxn modelId="{14BC744B-FD7E-41B3-A5B3-2DCB46FCEB9C}" type="presOf" srcId="{9E6A31C0-45ED-4586-9945-EB812CF2ED26}" destId="{FE177F69-00C5-4F7A-8765-A355A0336FDD}" srcOrd="0" destOrd="0" presId="urn:microsoft.com/office/officeart/2016/7/layout/RepeatingBendingProcessNew"/>
    <dgm:cxn modelId="{0B38F286-925F-4E12-A044-6DD397AFBC5F}" type="presOf" srcId="{604C254E-C1ED-4991-A293-15568C5937A4}" destId="{ED839B58-4C78-441D-8B1C-BD07C028BE73}" srcOrd="0" destOrd="0" presId="urn:microsoft.com/office/officeart/2016/7/layout/RepeatingBendingProcessNew"/>
    <dgm:cxn modelId="{3FD6A58C-D21C-4BB3-9F86-BF9526D70602}" srcId="{F5FE209F-2945-4B32-A3AA-854147743083}" destId="{64549230-1D03-4A95-9A19-4AC78516FAB2}" srcOrd="2" destOrd="0" parTransId="{6594F280-E72D-4F5F-A87C-E28D43F1D888}" sibTransId="{2A36711B-81A1-4B5E-98A8-C0A4E230A919}"/>
    <dgm:cxn modelId="{B6C6478D-1507-4B36-9D4C-DF41AE028F47}" type="presOf" srcId="{64549230-1D03-4A95-9A19-4AC78516FAB2}" destId="{7A64F852-9B74-4416-B4DC-4FFB4E6406AF}" srcOrd="0" destOrd="0" presId="urn:microsoft.com/office/officeart/2016/7/layout/RepeatingBendingProcessNew"/>
    <dgm:cxn modelId="{98925896-E1C0-4C92-B66E-1BC60C6A8065}" type="presOf" srcId="{4934B6E6-4B8F-483C-8ABA-D9F54CAF6F97}" destId="{D9E0D469-A54C-4430-BA0E-4F7E75C522A9}" srcOrd="0" destOrd="0" presId="urn:microsoft.com/office/officeart/2016/7/layout/RepeatingBendingProcessNew"/>
    <dgm:cxn modelId="{CDAF62BD-1A5D-481C-A0CA-39BB430E198A}" type="presOf" srcId="{439439B7-B15F-45EB-86F0-2E900F927EB6}" destId="{B28DBFCF-FBF1-496E-8621-B6223FD22D9D}" srcOrd="0" destOrd="0" presId="urn:microsoft.com/office/officeart/2016/7/layout/RepeatingBendingProcessNew"/>
    <dgm:cxn modelId="{1A5E0EC2-288D-4F50-ABE9-AA050D7FBD48}" type="presOf" srcId="{DC7D96D6-0553-4C48-B033-D1C289C40AD0}" destId="{1F496D87-5A47-4BD6-802F-09E5C8D30FA0}" srcOrd="1" destOrd="0" presId="urn:microsoft.com/office/officeart/2016/7/layout/RepeatingBendingProcessNew"/>
    <dgm:cxn modelId="{3AE324C2-1F9A-48D6-B50F-D0D6C245F1BB}" type="presOf" srcId="{2A36711B-81A1-4B5E-98A8-C0A4E230A919}" destId="{85EB2DB0-C95D-4C01-8C3A-B67A15157888}" srcOrd="0" destOrd="0" presId="urn:microsoft.com/office/officeart/2016/7/layout/RepeatingBendingProcessNew"/>
    <dgm:cxn modelId="{2CC0C5D9-0AB6-4D20-A6BE-A58DD714F626}" type="presOf" srcId="{045C2A7B-90CF-4C9D-A96B-FDC98B8F68AD}" destId="{4E2C0745-1B36-4412-8A81-6404A1BDF0BF}" srcOrd="0" destOrd="0" presId="urn:microsoft.com/office/officeart/2016/7/layout/RepeatingBendingProcessNew"/>
    <dgm:cxn modelId="{E6337CDD-E5E3-4BBC-BA65-225A9FD5B813}" type="presOf" srcId="{583FDEE8-A75A-429F-8C5D-67ACFDD4D601}" destId="{05F8EF07-F18B-491A-9D93-7D8280D2B1E5}" srcOrd="0" destOrd="0" presId="urn:microsoft.com/office/officeart/2016/7/layout/RepeatingBendingProcessNew"/>
    <dgm:cxn modelId="{7B3738EC-A552-4E93-8638-F52E83F670B9}" type="presOf" srcId="{C1DA4A59-60DA-4E8B-9CD7-8EB9B4F83901}" destId="{AC6C5EB0-F9A3-46FE-AF38-6F8D2FD25256}" srcOrd="0" destOrd="0" presId="urn:microsoft.com/office/officeart/2016/7/layout/RepeatingBendingProcessNew"/>
    <dgm:cxn modelId="{FFEEC3ED-268F-4CBF-933B-5D5BE1512FFE}" type="presOf" srcId="{F5FE209F-2945-4B32-A3AA-854147743083}" destId="{64BB937C-A48F-4D1E-84AF-A45D85DBF2E0}" srcOrd="0" destOrd="0" presId="urn:microsoft.com/office/officeart/2016/7/layout/RepeatingBendingProcessNew"/>
    <dgm:cxn modelId="{638850F3-649C-4256-AF8C-509BD573B799}" srcId="{F5FE209F-2945-4B32-A3AA-854147743083}" destId="{045C2A7B-90CF-4C9D-A96B-FDC98B8F68AD}" srcOrd="0" destOrd="0" parTransId="{9FC37926-92A5-4945-9121-5F0CB7EF9DBA}" sibTransId="{DC7D96D6-0553-4C48-B033-D1C289C40AD0}"/>
    <dgm:cxn modelId="{2C13D3FD-4A32-4F52-AC67-6E0D8D6BD757}" type="presOf" srcId="{DC7D96D6-0553-4C48-B033-D1C289C40AD0}" destId="{01DA7821-0CCC-4526-B54C-C9F817EB6E10}" srcOrd="0" destOrd="0" presId="urn:microsoft.com/office/officeart/2016/7/layout/RepeatingBendingProcessNew"/>
    <dgm:cxn modelId="{014321FE-CA91-4A2D-89C2-7F9A4E0208F1}" type="presOf" srcId="{C1DA4A59-60DA-4E8B-9CD7-8EB9B4F83901}" destId="{D33EA03E-173F-40E5-A150-5C4B8CD8779A}" srcOrd="1" destOrd="0" presId="urn:microsoft.com/office/officeart/2016/7/layout/RepeatingBendingProcessNew"/>
    <dgm:cxn modelId="{D503191C-8C56-476C-83BF-10FE3B6BB5A3}" type="presParOf" srcId="{64BB937C-A48F-4D1E-84AF-A45D85DBF2E0}" destId="{4E2C0745-1B36-4412-8A81-6404A1BDF0BF}" srcOrd="0" destOrd="0" presId="urn:microsoft.com/office/officeart/2016/7/layout/RepeatingBendingProcessNew"/>
    <dgm:cxn modelId="{81AF00AF-A1C7-44B6-BDDE-DC52362F4757}" type="presParOf" srcId="{64BB937C-A48F-4D1E-84AF-A45D85DBF2E0}" destId="{01DA7821-0CCC-4526-B54C-C9F817EB6E10}" srcOrd="1" destOrd="0" presId="urn:microsoft.com/office/officeart/2016/7/layout/RepeatingBendingProcessNew"/>
    <dgm:cxn modelId="{A2514092-B3A9-40AE-9036-14F6EC94DE75}" type="presParOf" srcId="{01DA7821-0CCC-4526-B54C-C9F817EB6E10}" destId="{1F496D87-5A47-4BD6-802F-09E5C8D30FA0}" srcOrd="0" destOrd="0" presId="urn:microsoft.com/office/officeart/2016/7/layout/RepeatingBendingProcessNew"/>
    <dgm:cxn modelId="{6EC6B251-78F1-4435-B4D9-E1FBA5724050}" type="presParOf" srcId="{64BB937C-A48F-4D1E-84AF-A45D85DBF2E0}" destId="{05F8EF07-F18B-491A-9D93-7D8280D2B1E5}" srcOrd="2" destOrd="0" presId="urn:microsoft.com/office/officeart/2016/7/layout/RepeatingBendingProcessNew"/>
    <dgm:cxn modelId="{6CF5290A-640E-4647-940A-32A37AC3ED78}" type="presParOf" srcId="{64BB937C-A48F-4D1E-84AF-A45D85DBF2E0}" destId="{AC6C5EB0-F9A3-46FE-AF38-6F8D2FD25256}" srcOrd="3" destOrd="0" presId="urn:microsoft.com/office/officeart/2016/7/layout/RepeatingBendingProcessNew"/>
    <dgm:cxn modelId="{C424F777-12F4-4A8C-A301-60B30F5C49EA}" type="presParOf" srcId="{AC6C5EB0-F9A3-46FE-AF38-6F8D2FD25256}" destId="{D33EA03E-173F-40E5-A150-5C4B8CD8779A}" srcOrd="0" destOrd="0" presId="urn:microsoft.com/office/officeart/2016/7/layout/RepeatingBendingProcessNew"/>
    <dgm:cxn modelId="{42480C99-E329-4B20-8CC3-B51A05EE95D3}" type="presParOf" srcId="{64BB937C-A48F-4D1E-84AF-A45D85DBF2E0}" destId="{7A64F852-9B74-4416-B4DC-4FFB4E6406AF}" srcOrd="4" destOrd="0" presId="urn:microsoft.com/office/officeart/2016/7/layout/RepeatingBendingProcessNew"/>
    <dgm:cxn modelId="{660FBC49-27E9-4606-8A70-19076036ED43}" type="presParOf" srcId="{64BB937C-A48F-4D1E-84AF-A45D85DBF2E0}" destId="{85EB2DB0-C95D-4C01-8C3A-B67A15157888}" srcOrd="5" destOrd="0" presId="urn:microsoft.com/office/officeart/2016/7/layout/RepeatingBendingProcessNew"/>
    <dgm:cxn modelId="{D26A53C5-5B00-464B-B0FF-6E97214FB33F}" type="presParOf" srcId="{85EB2DB0-C95D-4C01-8C3A-B67A15157888}" destId="{5384C216-BDB0-4747-B438-67EF6C48E6DB}" srcOrd="0" destOrd="0" presId="urn:microsoft.com/office/officeart/2016/7/layout/RepeatingBendingProcessNew"/>
    <dgm:cxn modelId="{A521CE69-5E93-49C6-84FE-51E5C7B03EA2}" type="presParOf" srcId="{64BB937C-A48F-4D1E-84AF-A45D85DBF2E0}" destId="{B28DBFCF-FBF1-496E-8621-B6223FD22D9D}" srcOrd="6" destOrd="0" presId="urn:microsoft.com/office/officeart/2016/7/layout/RepeatingBendingProcessNew"/>
    <dgm:cxn modelId="{075E3D7D-DD05-40AE-AB77-BEDE0E90E40F}" type="presParOf" srcId="{64BB937C-A48F-4D1E-84AF-A45D85DBF2E0}" destId="{2FEA6069-0C74-4E53-BF76-95372A6720A3}" srcOrd="7" destOrd="0" presId="urn:microsoft.com/office/officeart/2016/7/layout/RepeatingBendingProcessNew"/>
    <dgm:cxn modelId="{755DFF54-0721-479A-8965-0C5C822C5AF3}" type="presParOf" srcId="{2FEA6069-0C74-4E53-BF76-95372A6720A3}" destId="{130781A4-BC73-4164-90CA-5E5D8ED2D45D}" srcOrd="0" destOrd="0" presId="urn:microsoft.com/office/officeart/2016/7/layout/RepeatingBendingProcessNew"/>
    <dgm:cxn modelId="{823E21DE-7CCB-4DD5-9324-307E0B72F7CD}" type="presParOf" srcId="{64BB937C-A48F-4D1E-84AF-A45D85DBF2E0}" destId="{D9E0D469-A54C-4430-BA0E-4F7E75C522A9}" srcOrd="8" destOrd="0" presId="urn:microsoft.com/office/officeart/2016/7/layout/RepeatingBendingProcessNew"/>
    <dgm:cxn modelId="{6AD2F375-7A6D-4A77-A362-64E2B791567F}" type="presParOf" srcId="{64BB937C-A48F-4D1E-84AF-A45D85DBF2E0}" destId="{FE177F69-00C5-4F7A-8765-A355A0336FDD}" srcOrd="9" destOrd="0" presId="urn:microsoft.com/office/officeart/2016/7/layout/RepeatingBendingProcessNew"/>
    <dgm:cxn modelId="{3933122A-0B39-447B-ACD1-85D6198BAA54}" type="presParOf" srcId="{FE177F69-00C5-4F7A-8765-A355A0336FDD}" destId="{C4ED43C6-5CA9-4914-9443-23FDFEDD7218}" srcOrd="0" destOrd="0" presId="urn:microsoft.com/office/officeart/2016/7/layout/RepeatingBendingProcessNew"/>
    <dgm:cxn modelId="{7767C364-58A9-4A29-9867-E12C9CBB3B70}" type="presParOf" srcId="{64BB937C-A48F-4D1E-84AF-A45D85DBF2E0}" destId="{ED839B58-4C78-441D-8B1C-BD07C028BE73}" srcOrd="10" destOrd="0" presId="urn:microsoft.com/office/officeart/2016/7/layout/RepeatingBendingProcessNew"/>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C8360B2-2A7A-4FE7-AD12-87A0003A1C2D}">
      <dsp:nvSpPr>
        <dsp:cNvPr id="0" name=""/>
        <dsp:cNvSpPr/>
      </dsp:nvSpPr>
      <dsp:spPr>
        <a:xfrm>
          <a:off x="2436703" y="535503"/>
          <a:ext cx="411234" cy="91440"/>
        </a:xfrm>
        <a:custGeom>
          <a:avLst/>
          <a:gdLst/>
          <a:ahLst/>
          <a:cxnLst/>
          <a:rect l="0" t="0" r="0" b="0"/>
          <a:pathLst>
            <a:path>
              <a:moveTo>
                <a:pt x="0" y="45720"/>
              </a:moveTo>
              <a:lnTo>
                <a:pt x="411234" y="45720"/>
              </a:lnTo>
            </a:path>
          </a:pathLst>
        </a:custGeom>
        <a:noFill/>
        <a:ln w="1270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631274" y="579012"/>
        <a:ext cx="22091" cy="4422"/>
      </dsp:txXfrm>
    </dsp:sp>
    <dsp:sp modelId="{7E01915E-3C46-4C9D-B5B8-573CDBDAF927}">
      <dsp:nvSpPr>
        <dsp:cNvPr id="0" name=""/>
        <dsp:cNvSpPr/>
      </dsp:nvSpPr>
      <dsp:spPr>
        <a:xfrm>
          <a:off x="141656" y="4917"/>
          <a:ext cx="2296846" cy="1152611"/>
        </a:xfrm>
        <a:prstGeom prst="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4132" tIns="98808" rIns="94132" bIns="98808" numCol="1" spcCol="1270" anchor="ctr" anchorCtr="0">
          <a:noAutofit/>
        </a:bodyPr>
        <a:lstStyle/>
        <a:p>
          <a:pPr marL="0" lvl="0" indent="0" algn="ctr" defTabSz="711200">
            <a:lnSpc>
              <a:spcPct val="90000"/>
            </a:lnSpc>
            <a:spcBef>
              <a:spcPct val="0"/>
            </a:spcBef>
            <a:spcAft>
              <a:spcPct val="35000"/>
            </a:spcAft>
            <a:buNone/>
          </a:pPr>
          <a:r>
            <a:rPr lang="en-GB" sz="1600" kern="1200" dirty="0"/>
            <a:t>MINT  comes from the portmanteau of </a:t>
          </a:r>
          <a:r>
            <a:rPr lang="en-GB" sz="1600" b="1" kern="1200" dirty="0"/>
            <a:t>M</a:t>
          </a:r>
          <a:r>
            <a:rPr lang="en-GB" sz="1600" kern="1200" dirty="0"/>
            <a:t>inimal </a:t>
          </a:r>
          <a:r>
            <a:rPr lang="en-GB" sz="1600" b="1" kern="1200" dirty="0" err="1"/>
            <a:t>INT</a:t>
          </a:r>
          <a:r>
            <a:rPr lang="en-GB" sz="1600" kern="1200" dirty="0" err="1"/>
            <a:t>erpreter</a:t>
          </a:r>
          <a:r>
            <a:rPr lang="en-GB" sz="1600" kern="1200" dirty="0"/>
            <a:t>.</a:t>
          </a:r>
          <a:endParaRPr lang="en-US" sz="1600" kern="1200" dirty="0"/>
        </a:p>
      </dsp:txBody>
      <dsp:txXfrm>
        <a:off x="141656" y="4917"/>
        <a:ext cx="2296846" cy="1152611"/>
      </dsp:txXfrm>
    </dsp:sp>
    <dsp:sp modelId="{04F1A44C-BB2C-4FCA-A6CB-9675A4F15018}">
      <dsp:nvSpPr>
        <dsp:cNvPr id="0" name=""/>
        <dsp:cNvSpPr/>
      </dsp:nvSpPr>
      <dsp:spPr>
        <a:xfrm>
          <a:off x="5085980" y="535503"/>
          <a:ext cx="411234" cy="91440"/>
        </a:xfrm>
        <a:custGeom>
          <a:avLst/>
          <a:gdLst/>
          <a:ahLst/>
          <a:cxnLst/>
          <a:rect l="0" t="0" r="0" b="0"/>
          <a:pathLst>
            <a:path>
              <a:moveTo>
                <a:pt x="0" y="45720"/>
              </a:moveTo>
              <a:lnTo>
                <a:pt x="411234" y="45720"/>
              </a:lnTo>
            </a:path>
          </a:pathLst>
        </a:custGeom>
        <a:noFill/>
        <a:ln w="12700" cap="flat" cmpd="sng" algn="ctr">
          <a:solidFill>
            <a:schemeClr val="accent2">
              <a:hueOff val="715957"/>
              <a:satOff val="-2055"/>
              <a:lumOff val="-329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280551" y="579012"/>
        <a:ext cx="22091" cy="4422"/>
      </dsp:txXfrm>
    </dsp:sp>
    <dsp:sp modelId="{E0D36E2D-22F1-4CD6-A5AA-C56AA8AC8CC4}">
      <dsp:nvSpPr>
        <dsp:cNvPr id="0" name=""/>
        <dsp:cNvSpPr/>
      </dsp:nvSpPr>
      <dsp:spPr>
        <a:xfrm>
          <a:off x="2880337" y="4917"/>
          <a:ext cx="2207442" cy="1152611"/>
        </a:xfrm>
        <a:prstGeom prst="rect">
          <a:avLst/>
        </a:prstGeom>
        <a:solidFill>
          <a:schemeClr val="accent2">
            <a:hueOff val="644361"/>
            <a:satOff val="-1849"/>
            <a:lumOff val="-2961"/>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4132" tIns="98808" rIns="94132" bIns="98808" numCol="1" spcCol="1270" anchor="ctr" anchorCtr="0">
          <a:noAutofit/>
        </a:bodyPr>
        <a:lstStyle/>
        <a:p>
          <a:pPr marL="0" lvl="0" indent="0" algn="ctr" defTabSz="711200">
            <a:lnSpc>
              <a:spcPct val="90000"/>
            </a:lnSpc>
            <a:spcBef>
              <a:spcPct val="0"/>
            </a:spcBef>
            <a:spcAft>
              <a:spcPct val="35000"/>
            </a:spcAft>
            <a:buNone/>
          </a:pPr>
          <a:r>
            <a:rPr lang="en-GB" sz="1600" kern="1200" dirty="0"/>
            <a:t>It is an interpreted, stack-based, integer arithmetic, RPN language.</a:t>
          </a:r>
          <a:endParaRPr lang="en-US" sz="1600" kern="1200" dirty="0"/>
        </a:p>
      </dsp:txBody>
      <dsp:txXfrm>
        <a:off x="2880337" y="4917"/>
        <a:ext cx="2207442" cy="1152611"/>
      </dsp:txXfrm>
    </dsp:sp>
    <dsp:sp modelId="{1D5E0D6B-8F45-4B49-9276-5C288CA60204}">
      <dsp:nvSpPr>
        <dsp:cNvPr id="0" name=""/>
        <dsp:cNvSpPr/>
      </dsp:nvSpPr>
      <dsp:spPr>
        <a:xfrm>
          <a:off x="7751816" y="535503"/>
          <a:ext cx="411234" cy="91440"/>
        </a:xfrm>
        <a:custGeom>
          <a:avLst/>
          <a:gdLst/>
          <a:ahLst/>
          <a:cxnLst/>
          <a:rect l="0" t="0" r="0" b="0"/>
          <a:pathLst>
            <a:path>
              <a:moveTo>
                <a:pt x="0" y="45720"/>
              </a:moveTo>
              <a:lnTo>
                <a:pt x="411234" y="45720"/>
              </a:lnTo>
            </a:path>
          </a:pathLst>
        </a:custGeom>
        <a:noFill/>
        <a:ln w="12700" cap="flat" cmpd="sng" algn="ctr">
          <a:solidFill>
            <a:schemeClr val="accent2">
              <a:hueOff val="1431914"/>
              <a:satOff val="-4110"/>
              <a:lumOff val="-658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7946387" y="579012"/>
        <a:ext cx="22091" cy="4422"/>
      </dsp:txXfrm>
    </dsp:sp>
    <dsp:sp modelId="{D1CFECC1-C74A-46E8-9DE4-EC45EE9E98F9}">
      <dsp:nvSpPr>
        <dsp:cNvPr id="0" name=""/>
        <dsp:cNvSpPr/>
      </dsp:nvSpPr>
      <dsp:spPr>
        <a:xfrm>
          <a:off x="5529614" y="4917"/>
          <a:ext cx="2224001" cy="1152611"/>
        </a:xfrm>
        <a:prstGeom prst="rect">
          <a:avLst/>
        </a:prstGeom>
        <a:solidFill>
          <a:schemeClr val="accent2">
            <a:hueOff val="1288723"/>
            <a:satOff val="-3699"/>
            <a:lumOff val="-5922"/>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4132" tIns="98808" rIns="94132" bIns="98808" numCol="1" spcCol="1270" anchor="ctr" anchorCtr="0">
          <a:noAutofit/>
        </a:bodyPr>
        <a:lstStyle/>
        <a:p>
          <a:pPr marL="0" lvl="0" indent="0" algn="ctr" defTabSz="711200">
            <a:lnSpc>
              <a:spcPct val="90000"/>
            </a:lnSpc>
            <a:spcBef>
              <a:spcPct val="0"/>
            </a:spcBef>
            <a:spcAft>
              <a:spcPct val="35000"/>
            </a:spcAft>
            <a:buNone/>
          </a:pPr>
          <a:r>
            <a:rPr lang="en-GB" sz="1600" kern="1200" dirty="0"/>
            <a:t>Like Forth, it uses both a data stack and a return stack.</a:t>
          </a:r>
          <a:endParaRPr lang="en-US" sz="1600" kern="1200" dirty="0"/>
        </a:p>
      </dsp:txBody>
      <dsp:txXfrm>
        <a:off x="5529614" y="4917"/>
        <a:ext cx="2224001" cy="1152611"/>
      </dsp:txXfrm>
    </dsp:sp>
    <dsp:sp modelId="{29ABE210-EB37-4001-94D8-CF711B820E6A}">
      <dsp:nvSpPr>
        <dsp:cNvPr id="0" name=""/>
        <dsp:cNvSpPr/>
      </dsp:nvSpPr>
      <dsp:spPr>
        <a:xfrm>
          <a:off x="1295967" y="1155729"/>
          <a:ext cx="7988729" cy="411234"/>
        </a:xfrm>
        <a:custGeom>
          <a:avLst/>
          <a:gdLst/>
          <a:ahLst/>
          <a:cxnLst/>
          <a:rect l="0" t="0" r="0" b="0"/>
          <a:pathLst>
            <a:path>
              <a:moveTo>
                <a:pt x="7988729" y="0"/>
              </a:moveTo>
              <a:lnTo>
                <a:pt x="7988729" y="222717"/>
              </a:lnTo>
              <a:lnTo>
                <a:pt x="0" y="222717"/>
              </a:lnTo>
              <a:lnTo>
                <a:pt x="0" y="411234"/>
              </a:lnTo>
            </a:path>
          </a:pathLst>
        </a:custGeom>
        <a:noFill/>
        <a:ln w="12700" cap="flat" cmpd="sng" algn="ctr">
          <a:solidFill>
            <a:schemeClr val="accent2">
              <a:hueOff val="2147871"/>
              <a:satOff val="-6164"/>
              <a:lumOff val="-987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090308" y="1359134"/>
        <a:ext cx="400046" cy="4422"/>
      </dsp:txXfrm>
    </dsp:sp>
    <dsp:sp modelId="{07BEB754-0709-4D37-9F50-E004890CE15F}">
      <dsp:nvSpPr>
        <dsp:cNvPr id="0" name=""/>
        <dsp:cNvSpPr/>
      </dsp:nvSpPr>
      <dsp:spPr>
        <a:xfrm>
          <a:off x="8195450" y="4917"/>
          <a:ext cx="2178492" cy="1152611"/>
        </a:xfrm>
        <a:prstGeom prst="rect">
          <a:avLst/>
        </a:prstGeom>
        <a:solidFill>
          <a:schemeClr val="accent2">
            <a:hueOff val="1933084"/>
            <a:satOff val="-5548"/>
            <a:lumOff val="-8883"/>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4132" tIns="98808" rIns="94132" bIns="98808" numCol="1" spcCol="1270" anchor="ctr" anchorCtr="0">
          <a:noAutofit/>
        </a:bodyPr>
        <a:lstStyle/>
        <a:p>
          <a:pPr marL="0" lvl="0" indent="0" algn="ctr" defTabSz="711200">
            <a:lnSpc>
              <a:spcPct val="90000"/>
            </a:lnSpc>
            <a:spcBef>
              <a:spcPct val="0"/>
            </a:spcBef>
            <a:spcAft>
              <a:spcPct val="35000"/>
            </a:spcAft>
            <a:buNone/>
          </a:pPr>
          <a:r>
            <a:rPr lang="en-GB" sz="1600" kern="1200" dirty="0"/>
            <a:t>It uses printable ascii characters as words, variables and primitives</a:t>
          </a:r>
          <a:r>
            <a:rPr lang="en-GB" sz="1300" kern="1200" dirty="0"/>
            <a:t>.</a:t>
          </a:r>
          <a:endParaRPr lang="en-US" sz="1300" kern="1200" dirty="0"/>
        </a:p>
      </dsp:txBody>
      <dsp:txXfrm>
        <a:off x="8195450" y="4917"/>
        <a:ext cx="2178492" cy="1152611"/>
      </dsp:txXfrm>
    </dsp:sp>
    <dsp:sp modelId="{930E328A-3949-4A8E-856B-A236EDF4B0EA}">
      <dsp:nvSpPr>
        <dsp:cNvPr id="0" name=""/>
        <dsp:cNvSpPr/>
      </dsp:nvSpPr>
      <dsp:spPr>
        <a:xfrm>
          <a:off x="2448479" y="2129948"/>
          <a:ext cx="411234" cy="91440"/>
        </a:xfrm>
        <a:custGeom>
          <a:avLst/>
          <a:gdLst/>
          <a:ahLst/>
          <a:cxnLst/>
          <a:rect l="0" t="0" r="0" b="0"/>
          <a:pathLst>
            <a:path>
              <a:moveTo>
                <a:pt x="0" y="45720"/>
              </a:moveTo>
              <a:lnTo>
                <a:pt x="411234" y="45720"/>
              </a:lnTo>
            </a:path>
          </a:pathLst>
        </a:custGeom>
        <a:noFill/>
        <a:ln w="12700" cap="flat" cmpd="sng" algn="ctr">
          <a:solidFill>
            <a:schemeClr val="accent2">
              <a:hueOff val="2863828"/>
              <a:satOff val="-8219"/>
              <a:lumOff val="-1316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643050" y="2173457"/>
        <a:ext cx="22091" cy="4422"/>
      </dsp:txXfrm>
    </dsp:sp>
    <dsp:sp modelId="{9F8FD21F-0D34-4363-B737-AE8D2C752429}">
      <dsp:nvSpPr>
        <dsp:cNvPr id="0" name=""/>
        <dsp:cNvSpPr/>
      </dsp:nvSpPr>
      <dsp:spPr>
        <a:xfrm>
          <a:off x="141656" y="1599363"/>
          <a:ext cx="2308622" cy="1152611"/>
        </a:xfrm>
        <a:prstGeom prst="rect">
          <a:avLst/>
        </a:prstGeom>
        <a:solidFill>
          <a:schemeClr val="accent2">
            <a:hueOff val="2577445"/>
            <a:satOff val="-7397"/>
            <a:lumOff val="-11844"/>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4132" tIns="98808" rIns="94132" bIns="98808" numCol="1" spcCol="1270" anchor="ctr" anchorCtr="0">
          <a:noAutofit/>
        </a:bodyPr>
        <a:lstStyle/>
        <a:p>
          <a:pPr marL="0" lvl="0" indent="0" algn="ctr" defTabSz="711200">
            <a:lnSpc>
              <a:spcPct val="90000"/>
            </a:lnSpc>
            <a:spcBef>
              <a:spcPct val="0"/>
            </a:spcBef>
            <a:spcAft>
              <a:spcPct val="35000"/>
            </a:spcAft>
            <a:buNone/>
          </a:pPr>
          <a:r>
            <a:rPr lang="en-GB" sz="1600" kern="1200" dirty="0"/>
            <a:t>Many of the symbols and syntax used will be familiar to  Forth Users.</a:t>
          </a:r>
          <a:endParaRPr lang="en-US" sz="1600" kern="1200" dirty="0"/>
        </a:p>
      </dsp:txBody>
      <dsp:txXfrm>
        <a:off x="141656" y="1599363"/>
        <a:ext cx="2308622" cy="1152611"/>
      </dsp:txXfrm>
    </dsp:sp>
    <dsp:sp modelId="{5614D49E-44CD-4600-A881-D633A06E3078}">
      <dsp:nvSpPr>
        <dsp:cNvPr id="0" name=""/>
        <dsp:cNvSpPr/>
      </dsp:nvSpPr>
      <dsp:spPr>
        <a:xfrm>
          <a:off x="5077239" y="2129948"/>
          <a:ext cx="411234" cy="91440"/>
        </a:xfrm>
        <a:custGeom>
          <a:avLst/>
          <a:gdLst/>
          <a:ahLst/>
          <a:cxnLst/>
          <a:rect l="0" t="0" r="0" b="0"/>
          <a:pathLst>
            <a:path>
              <a:moveTo>
                <a:pt x="0" y="45720"/>
              </a:moveTo>
              <a:lnTo>
                <a:pt x="411234" y="45720"/>
              </a:lnTo>
            </a:path>
          </a:pathLst>
        </a:custGeom>
        <a:noFill/>
        <a:ln w="12700" cap="flat" cmpd="sng" algn="ctr">
          <a:solidFill>
            <a:schemeClr val="accent2">
              <a:hueOff val="3579786"/>
              <a:satOff val="-10274"/>
              <a:lumOff val="-16449"/>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271810" y="2173457"/>
        <a:ext cx="22091" cy="4422"/>
      </dsp:txXfrm>
    </dsp:sp>
    <dsp:sp modelId="{A82886D6-D66A-4CB2-A34E-702A80D3D2C5}">
      <dsp:nvSpPr>
        <dsp:cNvPr id="0" name=""/>
        <dsp:cNvSpPr/>
      </dsp:nvSpPr>
      <dsp:spPr>
        <a:xfrm>
          <a:off x="2892113" y="1599363"/>
          <a:ext cx="2186926" cy="1152611"/>
        </a:xfrm>
        <a:prstGeom prst="rect">
          <a:avLst/>
        </a:prstGeom>
        <a:solidFill>
          <a:schemeClr val="accent2">
            <a:hueOff val="3221807"/>
            <a:satOff val="-9246"/>
            <a:lumOff val="-14805"/>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4132" tIns="98808" rIns="94132" bIns="98808" numCol="1" spcCol="1270" anchor="ctr" anchorCtr="0">
          <a:noAutofit/>
        </a:bodyPr>
        <a:lstStyle/>
        <a:p>
          <a:pPr marL="0" lvl="0" indent="0" algn="ctr" defTabSz="711200">
            <a:lnSpc>
              <a:spcPct val="90000"/>
            </a:lnSpc>
            <a:spcBef>
              <a:spcPct val="0"/>
            </a:spcBef>
            <a:spcAft>
              <a:spcPct val="35000"/>
            </a:spcAft>
            <a:buNone/>
          </a:pPr>
          <a:r>
            <a:rPr lang="en-GB" sz="1600" kern="1200" dirty="0"/>
            <a:t>There is no dictionary, words are single characters accessed via a jump table.</a:t>
          </a:r>
          <a:endParaRPr lang="en-US" sz="1600" kern="1200" dirty="0"/>
        </a:p>
      </dsp:txBody>
      <dsp:txXfrm>
        <a:off x="2892113" y="1599363"/>
        <a:ext cx="2186926" cy="1152611"/>
      </dsp:txXfrm>
    </dsp:sp>
    <dsp:sp modelId="{D4BC6BB6-CAC9-4820-8E05-1959E1E4A7E4}">
      <dsp:nvSpPr>
        <dsp:cNvPr id="0" name=""/>
        <dsp:cNvSpPr/>
      </dsp:nvSpPr>
      <dsp:spPr>
        <a:xfrm>
          <a:off x="7707594" y="2129948"/>
          <a:ext cx="411234" cy="91440"/>
        </a:xfrm>
        <a:custGeom>
          <a:avLst/>
          <a:gdLst/>
          <a:ahLst/>
          <a:cxnLst/>
          <a:rect l="0" t="0" r="0" b="0"/>
          <a:pathLst>
            <a:path>
              <a:moveTo>
                <a:pt x="0" y="45720"/>
              </a:moveTo>
              <a:lnTo>
                <a:pt x="411234" y="45720"/>
              </a:lnTo>
            </a:path>
          </a:pathLst>
        </a:custGeom>
        <a:noFill/>
        <a:ln w="12700" cap="flat" cmpd="sng" algn="ctr">
          <a:solidFill>
            <a:schemeClr val="accent2">
              <a:hueOff val="4295743"/>
              <a:satOff val="-12329"/>
              <a:lumOff val="-19739"/>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7902165" y="2173457"/>
        <a:ext cx="22091" cy="4422"/>
      </dsp:txXfrm>
    </dsp:sp>
    <dsp:sp modelId="{2D07B95B-54E9-4967-AD80-FA4464130C0A}">
      <dsp:nvSpPr>
        <dsp:cNvPr id="0" name=""/>
        <dsp:cNvSpPr/>
      </dsp:nvSpPr>
      <dsp:spPr>
        <a:xfrm>
          <a:off x="5520873" y="1599363"/>
          <a:ext cx="2188520" cy="1152611"/>
        </a:xfrm>
        <a:prstGeom prst="rect">
          <a:avLst/>
        </a:prstGeom>
        <a:solidFill>
          <a:schemeClr val="accent2">
            <a:hueOff val="3866169"/>
            <a:satOff val="-11096"/>
            <a:lumOff val="-17765"/>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4132" tIns="98808" rIns="94132" bIns="98808" numCol="1" spcCol="1270" anchor="ctr" anchorCtr="0">
          <a:noAutofit/>
        </a:bodyPr>
        <a:lstStyle/>
        <a:p>
          <a:pPr marL="0" lvl="0" indent="0" algn="ctr" defTabSz="711200">
            <a:lnSpc>
              <a:spcPct val="90000"/>
            </a:lnSpc>
            <a:spcBef>
              <a:spcPct val="0"/>
            </a:spcBef>
            <a:spcAft>
              <a:spcPct val="35000"/>
            </a:spcAft>
            <a:buNone/>
          </a:pPr>
          <a:r>
            <a:rPr lang="en-GB" sz="1600" kern="1200" dirty="0"/>
            <a:t>It provides a subset of Forth - intended for lightweight, resource limited implementation.</a:t>
          </a:r>
          <a:endParaRPr lang="en-US" sz="1600" kern="1200" dirty="0"/>
        </a:p>
      </dsp:txBody>
      <dsp:txXfrm>
        <a:off x="5520873" y="1599363"/>
        <a:ext cx="2188520" cy="1152611"/>
      </dsp:txXfrm>
    </dsp:sp>
    <dsp:sp modelId="{32548275-FC89-4367-B18D-8876372B36A8}">
      <dsp:nvSpPr>
        <dsp:cNvPr id="0" name=""/>
        <dsp:cNvSpPr/>
      </dsp:nvSpPr>
      <dsp:spPr>
        <a:xfrm>
          <a:off x="1285853" y="2750174"/>
          <a:ext cx="7968020" cy="411234"/>
        </a:xfrm>
        <a:custGeom>
          <a:avLst/>
          <a:gdLst/>
          <a:ahLst/>
          <a:cxnLst/>
          <a:rect l="0" t="0" r="0" b="0"/>
          <a:pathLst>
            <a:path>
              <a:moveTo>
                <a:pt x="7968020" y="0"/>
              </a:moveTo>
              <a:lnTo>
                <a:pt x="7968020" y="222717"/>
              </a:lnTo>
              <a:lnTo>
                <a:pt x="0" y="222717"/>
              </a:lnTo>
              <a:lnTo>
                <a:pt x="0" y="411234"/>
              </a:lnTo>
            </a:path>
          </a:pathLst>
        </a:custGeom>
        <a:noFill/>
        <a:ln w="12700" cap="flat" cmpd="sng" algn="ctr">
          <a:solidFill>
            <a:schemeClr val="accent2">
              <a:hueOff val="5011700"/>
              <a:satOff val="-14383"/>
              <a:lumOff val="-23029"/>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070357" y="2953580"/>
        <a:ext cx="399013" cy="4422"/>
      </dsp:txXfrm>
    </dsp:sp>
    <dsp:sp modelId="{E837595A-3195-4900-A63E-569B4EF7B799}">
      <dsp:nvSpPr>
        <dsp:cNvPr id="0" name=""/>
        <dsp:cNvSpPr/>
      </dsp:nvSpPr>
      <dsp:spPr>
        <a:xfrm>
          <a:off x="8151228" y="1599363"/>
          <a:ext cx="2205291" cy="1152611"/>
        </a:xfrm>
        <a:prstGeom prst="rect">
          <a:avLst/>
        </a:prstGeom>
        <a:solidFill>
          <a:schemeClr val="accent2">
            <a:hueOff val="4510529"/>
            <a:satOff val="-12945"/>
            <a:lumOff val="-20726"/>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4132" tIns="98808" rIns="94132" bIns="98808" numCol="1" spcCol="1270" anchor="ctr" anchorCtr="0">
          <a:noAutofit/>
        </a:bodyPr>
        <a:lstStyle/>
        <a:p>
          <a:pPr marL="0" lvl="0" indent="0" algn="ctr" defTabSz="711200">
            <a:lnSpc>
              <a:spcPct val="90000"/>
            </a:lnSpc>
            <a:spcBef>
              <a:spcPct val="0"/>
            </a:spcBef>
            <a:spcAft>
              <a:spcPct val="35000"/>
            </a:spcAft>
            <a:buNone/>
          </a:pPr>
          <a:r>
            <a:rPr lang="en-GB" sz="1600" kern="1200" dirty="0"/>
            <a:t>The source code is very compact, with good degree of human readability.</a:t>
          </a:r>
          <a:endParaRPr lang="en-US" sz="1600" kern="1200" dirty="0"/>
        </a:p>
      </dsp:txBody>
      <dsp:txXfrm>
        <a:off x="8151228" y="1599363"/>
        <a:ext cx="2205291" cy="1152611"/>
      </dsp:txXfrm>
    </dsp:sp>
    <dsp:sp modelId="{F9CD6DDB-C827-4845-ADA8-FD3DEFF7DCFB}">
      <dsp:nvSpPr>
        <dsp:cNvPr id="0" name=""/>
        <dsp:cNvSpPr/>
      </dsp:nvSpPr>
      <dsp:spPr>
        <a:xfrm>
          <a:off x="2428250" y="3724394"/>
          <a:ext cx="411234" cy="91440"/>
        </a:xfrm>
        <a:custGeom>
          <a:avLst/>
          <a:gdLst/>
          <a:ahLst/>
          <a:cxnLst/>
          <a:rect l="0" t="0" r="0" b="0"/>
          <a:pathLst>
            <a:path>
              <a:moveTo>
                <a:pt x="0" y="45720"/>
              </a:moveTo>
              <a:lnTo>
                <a:pt x="411234" y="45720"/>
              </a:lnTo>
            </a:path>
          </a:pathLst>
        </a:custGeom>
        <a:noFill/>
        <a:ln w="12700" cap="flat" cmpd="sng" algn="ctr">
          <a:solidFill>
            <a:schemeClr val="accent2">
              <a:hueOff val="5727657"/>
              <a:satOff val="-16438"/>
              <a:lumOff val="-26319"/>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622822" y="3767903"/>
        <a:ext cx="22091" cy="4422"/>
      </dsp:txXfrm>
    </dsp:sp>
    <dsp:sp modelId="{2D1732C2-82A5-4390-9EBE-8C9A056725B6}">
      <dsp:nvSpPr>
        <dsp:cNvPr id="0" name=""/>
        <dsp:cNvSpPr/>
      </dsp:nvSpPr>
      <dsp:spPr>
        <a:xfrm>
          <a:off x="141656" y="3193808"/>
          <a:ext cx="2288394" cy="1152611"/>
        </a:xfrm>
        <a:prstGeom prst="rect">
          <a:avLst/>
        </a:prstGeom>
        <a:solidFill>
          <a:schemeClr val="accent2">
            <a:hueOff val="5154891"/>
            <a:satOff val="-14794"/>
            <a:lumOff val="-23687"/>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4132" tIns="98808" rIns="94132" bIns="98808" numCol="1" spcCol="1270" anchor="ctr" anchorCtr="0">
          <a:noAutofit/>
        </a:bodyPr>
        <a:lstStyle/>
        <a:p>
          <a:pPr marL="0" lvl="0" indent="0" algn="ctr" defTabSz="711200">
            <a:lnSpc>
              <a:spcPct val="90000"/>
            </a:lnSpc>
            <a:spcBef>
              <a:spcPct val="0"/>
            </a:spcBef>
            <a:spcAft>
              <a:spcPct val="35000"/>
            </a:spcAft>
            <a:buNone/>
          </a:pPr>
          <a:r>
            <a:rPr lang="en-GB" sz="1600" kern="1200" dirty="0"/>
            <a:t>Source code text can be cut and pasted with text editor and serial terminal.</a:t>
          </a:r>
          <a:endParaRPr lang="en-US" sz="1600" kern="1200" dirty="0"/>
        </a:p>
      </dsp:txBody>
      <dsp:txXfrm>
        <a:off x="141656" y="3193808"/>
        <a:ext cx="2288394" cy="1152611"/>
      </dsp:txXfrm>
    </dsp:sp>
    <dsp:sp modelId="{ADA0489F-DD43-4E49-9F46-A1BBBD7240B2}">
      <dsp:nvSpPr>
        <dsp:cNvPr id="0" name=""/>
        <dsp:cNvSpPr/>
      </dsp:nvSpPr>
      <dsp:spPr>
        <a:xfrm>
          <a:off x="5032460" y="3724394"/>
          <a:ext cx="411234" cy="91440"/>
        </a:xfrm>
        <a:custGeom>
          <a:avLst/>
          <a:gdLst/>
          <a:ahLst/>
          <a:cxnLst/>
          <a:rect l="0" t="0" r="0" b="0"/>
          <a:pathLst>
            <a:path>
              <a:moveTo>
                <a:pt x="0" y="45720"/>
              </a:moveTo>
              <a:lnTo>
                <a:pt x="411234" y="45720"/>
              </a:lnTo>
            </a:path>
          </a:pathLst>
        </a:custGeom>
        <a:noFill/>
        <a:ln w="12700" cap="flat" cmpd="sng" algn="ctr">
          <a:solidFill>
            <a:schemeClr val="accent2">
              <a:hueOff val="6443614"/>
              <a:satOff val="-18493"/>
              <a:lumOff val="-29609"/>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227031" y="3767903"/>
        <a:ext cx="22091" cy="4422"/>
      </dsp:txXfrm>
    </dsp:sp>
    <dsp:sp modelId="{077E587E-8BB8-44CF-A92C-7964D2C4B3E9}">
      <dsp:nvSpPr>
        <dsp:cNvPr id="0" name=""/>
        <dsp:cNvSpPr/>
      </dsp:nvSpPr>
      <dsp:spPr>
        <a:xfrm>
          <a:off x="2871885" y="3193808"/>
          <a:ext cx="2162375" cy="1152611"/>
        </a:xfrm>
        <a:prstGeom prst="rect">
          <a:avLst/>
        </a:prstGeom>
        <a:solidFill>
          <a:schemeClr val="accent2">
            <a:hueOff val="5799252"/>
            <a:satOff val="-16644"/>
            <a:lumOff val="-26648"/>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4132" tIns="98808" rIns="94132" bIns="98808" numCol="1" spcCol="1270" anchor="ctr" anchorCtr="0">
          <a:noAutofit/>
        </a:bodyPr>
        <a:lstStyle/>
        <a:p>
          <a:pPr marL="0" lvl="0" indent="0" algn="ctr" defTabSz="711200">
            <a:lnSpc>
              <a:spcPct val="90000"/>
            </a:lnSpc>
            <a:spcBef>
              <a:spcPct val="0"/>
            </a:spcBef>
            <a:spcAft>
              <a:spcPct val="35000"/>
            </a:spcAft>
            <a:buNone/>
          </a:pPr>
          <a:r>
            <a:rPr lang="en-GB" sz="1600" kern="1200" dirty="0"/>
            <a:t>MINT is ideal for r microcontrollers and microprocessors lacking in ROM and RAM. </a:t>
          </a:r>
          <a:endParaRPr lang="en-US" sz="1600" kern="1200" dirty="0"/>
        </a:p>
      </dsp:txBody>
      <dsp:txXfrm>
        <a:off x="2871885" y="3193808"/>
        <a:ext cx="2162375" cy="1152611"/>
      </dsp:txXfrm>
    </dsp:sp>
    <dsp:sp modelId="{E3FE5B28-D73F-4120-939D-5F0B8F5F22E5}">
      <dsp:nvSpPr>
        <dsp:cNvPr id="0" name=""/>
        <dsp:cNvSpPr/>
      </dsp:nvSpPr>
      <dsp:spPr>
        <a:xfrm>
          <a:off x="5476094" y="3193808"/>
          <a:ext cx="2252413" cy="1152611"/>
        </a:xfrm>
        <a:prstGeom prst="rect">
          <a:avLst/>
        </a:prstGeom>
        <a:solidFill>
          <a:schemeClr val="accent2">
            <a:hueOff val="6443614"/>
            <a:satOff val="-18493"/>
            <a:lumOff val="-29609"/>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4132" tIns="98808" rIns="94132" bIns="98808" numCol="1" spcCol="1270" anchor="ctr" anchorCtr="0">
          <a:noAutofit/>
        </a:bodyPr>
        <a:lstStyle/>
        <a:p>
          <a:pPr marL="0" lvl="0" indent="0" algn="ctr" defTabSz="711200">
            <a:lnSpc>
              <a:spcPct val="90000"/>
            </a:lnSpc>
            <a:spcBef>
              <a:spcPct val="0"/>
            </a:spcBef>
            <a:spcAft>
              <a:spcPct val="35000"/>
            </a:spcAft>
            <a:buNone/>
          </a:pPr>
          <a:r>
            <a:rPr lang="en-GB" sz="1600" kern="1200" dirty="0"/>
            <a:t>The  MINT  interpreter occupies typically less than 2k bytes (on Z80).</a:t>
          </a:r>
          <a:endParaRPr lang="en-US" sz="1600" kern="1200" dirty="0"/>
        </a:p>
      </dsp:txBody>
      <dsp:txXfrm>
        <a:off x="5476094" y="3193808"/>
        <a:ext cx="2252413" cy="115261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978FC67-496B-482F-874E-5AEBCEC51A6A}">
      <dsp:nvSpPr>
        <dsp:cNvPr id="0" name=""/>
        <dsp:cNvSpPr/>
      </dsp:nvSpPr>
      <dsp:spPr>
        <a:xfrm>
          <a:off x="2966538" y="655400"/>
          <a:ext cx="504241" cy="91440"/>
        </a:xfrm>
        <a:custGeom>
          <a:avLst/>
          <a:gdLst/>
          <a:ahLst/>
          <a:cxnLst/>
          <a:rect l="0" t="0" r="0" b="0"/>
          <a:pathLst>
            <a:path>
              <a:moveTo>
                <a:pt x="0" y="45720"/>
              </a:moveTo>
              <a:lnTo>
                <a:pt x="504241" y="45720"/>
              </a:lnTo>
            </a:path>
          </a:pathLst>
        </a:custGeom>
        <a:noFill/>
        <a:ln w="1270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3205288" y="698443"/>
        <a:ext cx="26742" cy="5353"/>
      </dsp:txXfrm>
    </dsp:sp>
    <dsp:sp modelId="{DED9E9E9-63EE-405E-8622-6B884AB4EC2C}">
      <dsp:nvSpPr>
        <dsp:cNvPr id="0" name=""/>
        <dsp:cNvSpPr/>
      </dsp:nvSpPr>
      <dsp:spPr>
        <a:xfrm>
          <a:off x="642939" y="3500"/>
          <a:ext cx="2325398" cy="1395239"/>
        </a:xfrm>
        <a:prstGeom prst="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946" tIns="119607" rIns="113946" bIns="119607" numCol="1" spcCol="1270" anchor="ctr" anchorCtr="0">
          <a:noAutofit/>
        </a:bodyPr>
        <a:lstStyle/>
        <a:p>
          <a:pPr marL="0" lvl="0" indent="0" algn="ctr" defTabSz="711200">
            <a:lnSpc>
              <a:spcPct val="90000"/>
            </a:lnSpc>
            <a:spcBef>
              <a:spcPct val="0"/>
            </a:spcBef>
            <a:spcAft>
              <a:spcPct val="35000"/>
            </a:spcAft>
            <a:buNone/>
          </a:pPr>
          <a:r>
            <a:rPr lang="en-GB" sz="1600" kern="1200" dirty="0"/>
            <a:t>The MINT virtual machine can be readily implemented on almost any CPU.</a:t>
          </a:r>
          <a:endParaRPr lang="en-US" sz="1600" kern="1200" dirty="0"/>
        </a:p>
      </dsp:txBody>
      <dsp:txXfrm>
        <a:off x="642939" y="3500"/>
        <a:ext cx="2325398" cy="1395239"/>
      </dsp:txXfrm>
    </dsp:sp>
    <dsp:sp modelId="{9F3A2BDE-EE19-4724-BF97-6CE09B606A18}">
      <dsp:nvSpPr>
        <dsp:cNvPr id="0" name=""/>
        <dsp:cNvSpPr/>
      </dsp:nvSpPr>
      <dsp:spPr>
        <a:xfrm>
          <a:off x="5826779" y="655400"/>
          <a:ext cx="504241" cy="91440"/>
        </a:xfrm>
        <a:custGeom>
          <a:avLst/>
          <a:gdLst/>
          <a:ahLst/>
          <a:cxnLst/>
          <a:rect l="0" t="0" r="0" b="0"/>
          <a:pathLst>
            <a:path>
              <a:moveTo>
                <a:pt x="0" y="45720"/>
              </a:moveTo>
              <a:lnTo>
                <a:pt x="504241" y="45720"/>
              </a:lnTo>
            </a:path>
          </a:pathLst>
        </a:custGeom>
        <a:noFill/>
        <a:ln w="12700" cap="flat" cmpd="sng" algn="ctr">
          <a:solidFill>
            <a:schemeClr val="accent2">
              <a:hueOff val="715957"/>
              <a:satOff val="-2055"/>
              <a:lumOff val="-329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6065528" y="698443"/>
        <a:ext cx="26742" cy="5353"/>
      </dsp:txXfrm>
    </dsp:sp>
    <dsp:sp modelId="{E5BD1DFF-E5F3-4969-886B-B9F3EB4C6924}">
      <dsp:nvSpPr>
        <dsp:cNvPr id="0" name=""/>
        <dsp:cNvSpPr/>
      </dsp:nvSpPr>
      <dsp:spPr>
        <a:xfrm>
          <a:off x="3503180" y="3500"/>
          <a:ext cx="2325398" cy="1395239"/>
        </a:xfrm>
        <a:prstGeom prst="rect">
          <a:avLst/>
        </a:prstGeom>
        <a:solidFill>
          <a:schemeClr val="accent2">
            <a:hueOff val="644361"/>
            <a:satOff val="-1849"/>
            <a:lumOff val="-2961"/>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946" tIns="119607" rIns="113946" bIns="119607" numCol="1" spcCol="1270" anchor="ctr" anchorCtr="0">
          <a:noAutofit/>
        </a:bodyPr>
        <a:lstStyle/>
        <a:p>
          <a:pPr marL="0" lvl="0" indent="0" algn="ctr" defTabSz="711200">
            <a:lnSpc>
              <a:spcPct val="90000"/>
            </a:lnSpc>
            <a:spcBef>
              <a:spcPct val="0"/>
            </a:spcBef>
            <a:spcAft>
              <a:spcPct val="35000"/>
            </a:spcAft>
            <a:buNone/>
          </a:pPr>
          <a:r>
            <a:rPr lang="en-GB" sz="1600" kern="1200"/>
            <a:t>There are 31 operations which can be accessed using an 8-bit jump table.</a:t>
          </a:r>
          <a:endParaRPr lang="en-US" sz="1600" kern="1200"/>
        </a:p>
      </dsp:txBody>
      <dsp:txXfrm>
        <a:off x="3503180" y="3500"/>
        <a:ext cx="2325398" cy="1395239"/>
      </dsp:txXfrm>
    </dsp:sp>
    <dsp:sp modelId="{383C4F91-42EC-4DE7-9ACB-2226CF1BAA72}">
      <dsp:nvSpPr>
        <dsp:cNvPr id="0" name=""/>
        <dsp:cNvSpPr/>
      </dsp:nvSpPr>
      <dsp:spPr>
        <a:xfrm>
          <a:off x="8687019" y="655400"/>
          <a:ext cx="504241" cy="91440"/>
        </a:xfrm>
        <a:custGeom>
          <a:avLst/>
          <a:gdLst/>
          <a:ahLst/>
          <a:cxnLst/>
          <a:rect l="0" t="0" r="0" b="0"/>
          <a:pathLst>
            <a:path>
              <a:moveTo>
                <a:pt x="0" y="45720"/>
              </a:moveTo>
              <a:lnTo>
                <a:pt x="504241" y="45720"/>
              </a:lnTo>
            </a:path>
          </a:pathLst>
        </a:custGeom>
        <a:noFill/>
        <a:ln w="12700" cap="flat" cmpd="sng" algn="ctr">
          <a:solidFill>
            <a:schemeClr val="accent2">
              <a:hueOff val="1431914"/>
              <a:satOff val="-4110"/>
              <a:lumOff val="-658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8925769" y="698443"/>
        <a:ext cx="26742" cy="5353"/>
      </dsp:txXfrm>
    </dsp:sp>
    <dsp:sp modelId="{3FD9D9F3-B42C-4DB3-A113-6ACCA087EFBE}">
      <dsp:nvSpPr>
        <dsp:cNvPr id="0" name=""/>
        <dsp:cNvSpPr/>
      </dsp:nvSpPr>
      <dsp:spPr>
        <a:xfrm>
          <a:off x="6363420" y="3500"/>
          <a:ext cx="2325398" cy="1395239"/>
        </a:xfrm>
        <a:prstGeom prst="rect">
          <a:avLst/>
        </a:prstGeom>
        <a:solidFill>
          <a:schemeClr val="accent2">
            <a:hueOff val="1288723"/>
            <a:satOff val="-3699"/>
            <a:lumOff val="-5922"/>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946" tIns="119607" rIns="113946" bIns="119607" numCol="1" spcCol="1270" anchor="ctr" anchorCtr="0">
          <a:noAutofit/>
        </a:bodyPr>
        <a:lstStyle/>
        <a:p>
          <a:pPr marL="0" lvl="0" indent="0" algn="ctr" defTabSz="711200">
            <a:lnSpc>
              <a:spcPct val="90000"/>
            </a:lnSpc>
            <a:spcBef>
              <a:spcPct val="0"/>
            </a:spcBef>
            <a:spcAft>
              <a:spcPct val="35000"/>
            </a:spcAft>
            <a:buNone/>
          </a:pPr>
          <a:r>
            <a:rPr lang="en-GB" sz="1600" kern="1200"/>
            <a:t>Support routines for character, string, decimal and hex number input and output via a serial UART are also needed.</a:t>
          </a:r>
          <a:endParaRPr lang="en-US" sz="1600" kern="1200"/>
        </a:p>
      </dsp:txBody>
      <dsp:txXfrm>
        <a:off x="6363420" y="3500"/>
        <a:ext cx="2325398" cy="1395239"/>
      </dsp:txXfrm>
    </dsp:sp>
    <dsp:sp modelId="{AB4C0609-96D3-471D-A13D-20A13C683440}">
      <dsp:nvSpPr>
        <dsp:cNvPr id="0" name=""/>
        <dsp:cNvSpPr/>
      </dsp:nvSpPr>
      <dsp:spPr>
        <a:xfrm>
          <a:off x="1805639" y="1396940"/>
          <a:ext cx="8580721" cy="504241"/>
        </a:xfrm>
        <a:custGeom>
          <a:avLst/>
          <a:gdLst/>
          <a:ahLst/>
          <a:cxnLst/>
          <a:rect l="0" t="0" r="0" b="0"/>
          <a:pathLst>
            <a:path>
              <a:moveTo>
                <a:pt x="8580721" y="0"/>
              </a:moveTo>
              <a:lnTo>
                <a:pt x="8580721" y="269220"/>
              </a:lnTo>
              <a:lnTo>
                <a:pt x="0" y="269220"/>
              </a:lnTo>
              <a:lnTo>
                <a:pt x="0" y="504241"/>
              </a:lnTo>
            </a:path>
          </a:pathLst>
        </a:custGeom>
        <a:noFill/>
        <a:ln w="12700" cap="flat" cmpd="sng" algn="ctr">
          <a:solidFill>
            <a:schemeClr val="accent2">
              <a:hueOff val="2147871"/>
              <a:satOff val="-6164"/>
              <a:lumOff val="-987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5881065" y="1646384"/>
        <a:ext cx="429868" cy="5353"/>
      </dsp:txXfrm>
    </dsp:sp>
    <dsp:sp modelId="{99034FA5-D9AF-45BB-AF73-61A3A1CE5EBC}">
      <dsp:nvSpPr>
        <dsp:cNvPr id="0" name=""/>
        <dsp:cNvSpPr/>
      </dsp:nvSpPr>
      <dsp:spPr>
        <a:xfrm>
          <a:off x="9223661" y="3500"/>
          <a:ext cx="2325398" cy="1395239"/>
        </a:xfrm>
        <a:prstGeom prst="rect">
          <a:avLst/>
        </a:prstGeom>
        <a:solidFill>
          <a:schemeClr val="accent2">
            <a:hueOff val="1933084"/>
            <a:satOff val="-5548"/>
            <a:lumOff val="-8883"/>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946" tIns="119607" rIns="113946" bIns="119607" numCol="1" spcCol="1270" anchor="ctr" anchorCtr="0">
          <a:noAutofit/>
        </a:bodyPr>
        <a:lstStyle/>
        <a:p>
          <a:pPr marL="0" lvl="0" indent="0" algn="ctr" defTabSz="711200">
            <a:lnSpc>
              <a:spcPct val="90000"/>
            </a:lnSpc>
            <a:spcBef>
              <a:spcPct val="0"/>
            </a:spcBef>
            <a:spcAft>
              <a:spcPct val="35000"/>
            </a:spcAft>
            <a:buNone/>
          </a:pPr>
          <a:r>
            <a:rPr lang="en-GB" sz="1600" kern="1200" dirty="0"/>
            <a:t>16-bit variables are defined by lower case characters a – z.</a:t>
          </a:r>
          <a:endParaRPr lang="en-US" sz="1600" kern="1200" dirty="0"/>
        </a:p>
      </dsp:txBody>
      <dsp:txXfrm>
        <a:off x="9223661" y="3500"/>
        <a:ext cx="2325398" cy="1395239"/>
      </dsp:txXfrm>
    </dsp:sp>
    <dsp:sp modelId="{6D08CD0C-8BB9-47C0-944A-1E09A637669A}">
      <dsp:nvSpPr>
        <dsp:cNvPr id="0" name=""/>
        <dsp:cNvSpPr/>
      </dsp:nvSpPr>
      <dsp:spPr>
        <a:xfrm>
          <a:off x="2966538" y="2585481"/>
          <a:ext cx="504241" cy="91440"/>
        </a:xfrm>
        <a:custGeom>
          <a:avLst/>
          <a:gdLst/>
          <a:ahLst/>
          <a:cxnLst/>
          <a:rect l="0" t="0" r="0" b="0"/>
          <a:pathLst>
            <a:path>
              <a:moveTo>
                <a:pt x="0" y="45720"/>
              </a:moveTo>
              <a:lnTo>
                <a:pt x="504241" y="45720"/>
              </a:lnTo>
            </a:path>
          </a:pathLst>
        </a:custGeom>
        <a:noFill/>
        <a:ln w="12700" cap="flat" cmpd="sng" algn="ctr">
          <a:solidFill>
            <a:schemeClr val="accent2">
              <a:hueOff val="2863828"/>
              <a:satOff val="-8219"/>
              <a:lumOff val="-1316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3205288" y="2628524"/>
        <a:ext cx="26742" cy="5353"/>
      </dsp:txXfrm>
    </dsp:sp>
    <dsp:sp modelId="{B93311F3-56D0-4A57-8D09-FB99121ED171}">
      <dsp:nvSpPr>
        <dsp:cNvPr id="0" name=""/>
        <dsp:cNvSpPr/>
      </dsp:nvSpPr>
      <dsp:spPr>
        <a:xfrm>
          <a:off x="642939" y="1933581"/>
          <a:ext cx="2325398" cy="1395239"/>
        </a:xfrm>
        <a:prstGeom prst="rect">
          <a:avLst/>
        </a:prstGeom>
        <a:solidFill>
          <a:schemeClr val="accent2">
            <a:hueOff val="2577445"/>
            <a:satOff val="-7397"/>
            <a:lumOff val="-11844"/>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946" tIns="119607" rIns="113946" bIns="119607" numCol="1" spcCol="1270" anchor="ctr" anchorCtr="0">
          <a:noAutofit/>
        </a:bodyPr>
        <a:lstStyle/>
        <a:p>
          <a:pPr marL="0" lvl="0" indent="0" algn="ctr" defTabSz="711200">
            <a:lnSpc>
              <a:spcPct val="90000"/>
            </a:lnSpc>
            <a:spcBef>
              <a:spcPct val="0"/>
            </a:spcBef>
            <a:spcAft>
              <a:spcPct val="35000"/>
            </a:spcAft>
            <a:buNone/>
          </a:pPr>
          <a:r>
            <a:rPr lang="en-GB" sz="1600" kern="1200"/>
            <a:t>User  Routines (Colon Definitions) are defined by upper case A-Z characters and use the familiar :   ; notation borrowed from Forth.</a:t>
          </a:r>
          <a:endParaRPr lang="en-US" sz="1600" kern="1200"/>
        </a:p>
      </dsp:txBody>
      <dsp:txXfrm>
        <a:off x="642939" y="1933581"/>
        <a:ext cx="2325398" cy="1395239"/>
      </dsp:txXfrm>
    </dsp:sp>
    <dsp:sp modelId="{21EEBC33-45BB-422B-B64B-F183DACC6267}">
      <dsp:nvSpPr>
        <dsp:cNvPr id="0" name=""/>
        <dsp:cNvSpPr/>
      </dsp:nvSpPr>
      <dsp:spPr>
        <a:xfrm>
          <a:off x="5826779" y="2585481"/>
          <a:ext cx="504241" cy="91440"/>
        </a:xfrm>
        <a:custGeom>
          <a:avLst/>
          <a:gdLst/>
          <a:ahLst/>
          <a:cxnLst/>
          <a:rect l="0" t="0" r="0" b="0"/>
          <a:pathLst>
            <a:path>
              <a:moveTo>
                <a:pt x="0" y="45720"/>
              </a:moveTo>
              <a:lnTo>
                <a:pt x="504241" y="45720"/>
              </a:lnTo>
            </a:path>
          </a:pathLst>
        </a:custGeom>
        <a:noFill/>
        <a:ln w="12700" cap="flat" cmpd="sng" algn="ctr">
          <a:solidFill>
            <a:schemeClr val="accent2">
              <a:hueOff val="3579786"/>
              <a:satOff val="-10274"/>
              <a:lumOff val="-16449"/>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6065528" y="2628524"/>
        <a:ext cx="26742" cy="5353"/>
      </dsp:txXfrm>
    </dsp:sp>
    <dsp:sp modelId="{D1E671FA-5D7B-40FB-8824-4F6924F42D44}">
      <dsp:nvSpPr>
        <dsp:cNvPr id="0" name=""/>
        <dsp:cNvSpPr/>
      </dsp:nvSpPr>
      <dsp:spPr>
        <a:xfrm>
          <a:off x="3503180" y="1933581"/>
          <a:ext cx="2325398" cy="1395239"/>
        </a:xfrm>
        <a:prstGeom prst="rect">
          <a:avLst/>
        </a:prstGeom>
        <a:solidFill>
          <a:schemeClr val="accent2">
            <a:hueOff val="3221807"/>
            <a:satOff val="-9246"/>
            <a:lumOff val="-14805"/>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946" tIns="119607" rIns="113946" bIns="119607" numCol="1" spcCol="1270" anchor="ctr" anchorCtr="0">
          <a:noAutofit/>
        </a:bodyPr>
        <a:lstStyle/>
        <a:p>
          <a:pPr marL="0" lvl="0" indent="0" algn="ctr" defTabSz="711200">
            <a:lnSpc>
              <a:spcPct val="90000"/>
            </a:lnSpc>
            <a:spcBef>
              <a:spcPct val="0"/>
            </a:spcBef>
            <a:spcAft>
              <a:spcPct val="35000"/>
            </a:spcAft>
            <a:buNone/>
          </a:pPr>
          <a:r>
            <a:rPr lang="en-GB" sz="1600" kern="1200"/>
            <a:t>Memory access is via the familiar FETCH @ and STORE !</a:t>
          </a:r>
          <a:endParaRPr lang="en-US" sz="1600" kern="1200"/>
        </a:p>
      </dsp:txBody>
      <dsp:txXfrm>
        <a:off x="3503180" y="1933581"/>
        <a:ext cx="2325398" cy="1395239"/>
      </dsp:txXfrm>
    </dsp:sp>
    <dsp:sp modelId="{4059ED7D-6959-4827-ABC1-1C864146C724}">
      <dsp:nvSpPr>
        <dsp:cNvPr id="0" name=""/>
        <dsp:cNvSpPr/>
      </dsp:nvSpPr>
      <dsp:spPr>
        <a:xfrm>
          <a:off x="8687019" y="2585481"/>
          <a:ext cx="504241" cy="91440"/>
        </a:xfrm>
        <a:custGeom>
          <a:avLst/>
          <a:gdLst/>
          <a:ahLst/>
          <a:cxnLst/>
          <a:rect l="0" t="0" r="0" b="0"/>
          <a:pathLst>
            <a:path>
              <a:moveTo>
                <a:pt x="0" y="45720"/>
              </a:moveTo>
              <a:lnTo>
                <a:pt x="504241" y="45720"/>
              </a:lnTo>
            </a:path>
          </a:pathLst>
        </a:custGeom>
        <a:noFill/>
        <a:ln w="12700" cap="flat" cmpd="sng" algn="ctr">
          <a:solidFill>
            <a:schemeClr val="accent2">
              <a:hueOff val="4295743"/>
              <a:satOff val="-12329"/>
              <a:lumOff val="-19739"/>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8925769" y="2628524"/>
        <a:ext cx="26742" cy="5353"/>
      </dsp:txXfrm>
    </dsp:sp>
    <dsp:sp modelId="{7B43903B-2231-4E6B-999B-5687324B18C3}">
      <dsp:nvSpPr>
        <dsp:cNvPr id="0" name=""/>
        <dsp:cNvSpPr/>
      </dsp:nvSpPr>
      <dsp:spPr>
        <a:xfrm>
          <a:off x="6363420" y="1933581"/>
          <a:ext cx="2325398" cy="1395239"/>
        </a:xfrm>
        <a:prstGeom prst="rect">
          <a:avLst/>
        </a:prstGeom>
        <a:solidFill>
          <a:schemeClr val="accent2">
            <a:hueOff val="3866169"/>
            <a:satOff val="-11096"/>
            <a:lumOff val="-17765"/>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946" tIns="119607" rIns="113946" bIns="119607" numCol="1" spcCol="1270" anchor="ctr" anchorCtr="0">
          <a:noAutofit/>
        </a:bodyPr>
        <a:lstStyle/>
        <a:p>
          <a:pPr marL="0" lvl="0" indent="0" algn="ctr" defTabSz="711200">
            <a:lnSpc>
              <a:spcPct val="90000"/>
            </a:lnSpc>
            <a:spcBef>
              <a:spcPct val="0"/>
            </a:spcBef>
            <a:spcAft>
              <a:spcPct val="35000"/>
            </a:spcAft>
            <a:buNone/>
          </a:pPr>
          <a:r>
            <a:rPr lang="en-GB" sz="1600" kern="1200"/>
            <a:t>Special cases are used for Stack Pointer, Return Stack Pointer, TOS and R.</a:t>
          </a:r>
          <a:endParaRPr lang="en-US" sz="1600" kern="1200"/>
        </a:p>
      </dsp:txBody>
      <dsp:txXfrm>
        <a:off x="6363420" y="1933581"/>
        <a:ext cx="2325398" cy="1395239"/>
      </dsp:txXfrm>
    </dsp:sp>
    <dsp:sp modelId="{ACAC45A1-034A-4468-BE89-E4C73319F60C}">
      <dsp:nvSpPr>
        <dsp:cNvPr id="0" name=""/>
        <dsp:cNvSpPr/>
      </dsp:nvSpPr>
      <dsp:spPr>
        <a:xfrm>
          <a:off x="1805639" y="3327021"/>
          <a:ext cx="8580721" cy="504241"/>
        </a:xfrm>
        <a:custGeom>
          <a:avLst/>
          <a:gdLst/>
          <a:ahLst/>
          <a:cxnLst/>
          <a:rect l="0" t="0" r="0" b="0"/>
          <a:pathLst>
            <a:path>
              <a:moveTo>
                <a:pt x="8580721" y="0"/>
              </a:moveTo>
              <a:lnTo>
                <a:pt x="8580721" y="269220"/>
              </a:lnTo>
              <a:lnTo>
                <a:pt x="0" y="269220"/>
              </a:lnTo>
              <a:lnTo>
                <a:pt x="0" y="504241"/>
              </a:lnTo>
            </a:path>
          </a:pathLst>
        </a:custGeom>
        <a:noFill/>
        <a:ln w="12700" cap="flat" cmpd="sng" algn="ctr">
          <a:solidFill>
            <a:schemeClr val="accent2">
              <a:hueOff val="5011700"/>
              <a:satOff val="-14383"/>
              <a:lumOff val="-23029"/>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5881065" y="3576465"/>
        <a:ext cx="429868" cy="5353"/>
      </dsp:txXfrm>
    </dsp:sp>
    <dsp:sp modelId="{4D34BA74-207B-45C2-A6AE-25B305545A74}">
      <dsp:nvSpPr>
        <dsp:cNvPr id="0" name=""/>
        <dsp:cNvSpPr/>
      </dsp:nvSpPr>
      <dsp:spPr>
        <a:xfrm>
          <a:off x="9223661" y="1933581"/>
          <a:ext cx="2325398" cy="1395239"/>
        </a:xfrm>
        <a:prstGeom prst="rect">
          <a:avLst/>
        </a:prstGeom>
        <a:solidFill>
          <a:schemeClr val="accent2">
            <a:hueOff val="4510529"/>
            <a:satOff val="-12945"/>
            <a:lumOff val="-20726"/>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946" tIns="119607" rIns="113946" bIns="119607" numCol="1" spcCol="1270" anchor="ctr" anchorCtr="0">
          <a:noAutofit/>
        </a:bodyPr>
        <a:lstStyle/>
        <a:p>
          <a:pPr marL="0" lvl="0" indent="0" algn="ctr" defTabSz="711200">
            <a:lnSpc>
              <a:spcPct val="90000"/>
            </a:lnSpc>
            <a:spcBef>
              <a:spcPct val="0"/>
            </a:spcBef>
            <a:spcAft>
              <a:spcPct val="35000"/>
            </a:spcAft>
            <a:buNone/>
          </a:pPr>
          <a:r>
            <a:rPr lang="en-GB" sz="1600" kern="1200"/>
            <a:t>Arithmetic, logical  and shift operations +,  - , * ,  / , &amp;, | , ^, ~, _, { and }</a:t>
          </a:r>
          <a:endParaRPr lang="en-US" sz="1600" kern="1200"/>
        </a:p>
      </dsp:txBody>
      <dsp:txXfrm>
        <a:off x="9223661" y="1933581"/>
        <a:ext cx="2325398" cy="1395239"/>
      </dsp:txXfrm>
    </dsp:sp>
    <dsp:sp modelId="{67296C3A-0FE3-444B-9954-FB1FCA01A71D}">
      <dsp:nvSpPr>
        <dsp:cNvPr id="0" name=""/>
        <dsp:cNvSpPr/>
      </dsp:nvSpPr>
      <dsp:spPr>
        <a:xfrm>
          <a:off x="2966538" y="4515562"/>
          <a:ext cx="504241" cy="91440"/>
        </a:xfrm>
        <a:custGeom>
          <a:avLst/>
          <a:gdLst/>
          <a:ahLst/>
          <a:cxnLst/>
          <a:rect l="0" t="0" r="0" b="0"/>
          <a:pathLst>
            <a:path>
              <a:moveTo>
                <a:pt x="0" y="45720"/>
              </a:moveTo>
              <a:lnTo>
                <a:pt x="504241" y="45720"/>
              </a:lnTo>
            </a:path>
          </a:pathLst>
        </a:custGeom>
        <a:noFill/>
        <a:ln w="12700" cap="flat" cmpd="sng" algn="ctr">
          <a:solidFill>
            <a:schemeClr val="accent2">
              <a:hueOff val="5727657"/>
              <a:satOff val="-16438"/>
              <a:lumOff val="-26319"/>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3205288" y="4558605"/>
        <a:ext cx="26742" cy="5353"/>
      </dsp:txXfrm>
    </dsp:sp>
    <dsp:sp modelId="{F79BA4AA-D22C-4C35-A7B8-DCBAEC7C54F3}">
      <dsp:nvSpPr>
        <dsp:cNvPr id="0" name=""/>
        <dsp:cNvSpPr/>
      </dsp:nvSpPr>
      <dsp:spPr>
        <a:xfrm>
          <a:off x="642939" y="3863662"/>
          <a:ext cx="2325398" cy="1395239"/>
        </a:xfrm>
        <a:prstGeom prst="rect">
          <a:avLst/>
        </a:prstGeom>
        <a:solidFill>
          <a:schemeClr val="accent2">
            <a:hueOff val="5154891"/>
            <a:satOff val="-14794"/>
            <a:lumOff val="-23687"/>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946" tIns="119607" rIns="113946" bIns="119607" numCol="1" spcCol="1270" anchor="ctr" anchorCtr="0">
          <a:noAutofit/>
        </a:bodyPr>
        <a:lstStyle/>
        <a:p>
          <a:pPr marL="0" lvl="0" indent="0" algn="ctr" defTabSz="711200">
            <a:lnSpc>
              <a:spcPct val="90000"/>
            </a:lnSpc>
            <a:spcBef>
              <a:spcPct val="0"/>
            </a:spcBef>
            <a:spcAft>
              <a:spcPct val="35000"/>
            </a:spcAft>
            <a:buNone/>
          </a:pPr>
          <a:r>
            <a:rPr lang="en-GB" sz="1600" kern="1200"/>
            <a:t>Hex numbers are preceded by  #</a:t>
          </a:r>
          <a:endParaRPr lang="en-US" sz="1600" kern="1200"/>
        </a:p>
      </dsp:txBody>
      <dsp:txXfrm>
        <a:off x="642939" y="3863662"/>
        <a:ext cx="2325398" cy="1395239"/>
      </dsp:txXfrm>
    </dsp:sp>
    <dsp:sp modelId="{096D43EE-70C8-43DC-AA17-3679215F1A21}">
      <dsp:nvSpPr>
        <dsp:cNvPr id="0" name=""/>
        <dsp:cNvSpPr/>
      </dsp:nvSpPr>
      <dsp:spPr>
        <a:xfrm>
          <a:off x="5826779" y="4515562"/>
          <a:ext cx="504241" cy="91440"/>
        </a:xfrm>
        <a:custGeom>
          <a:avLst/>
          <a:gdLst/>
          <a:ahLst/>
          <a:cxnLst/>
          <a:rect l="0" t="0" r="0" b="0"/>
          <a:pathLst>
            <a:path>
              <a:moveTo>
                <a:pt x="0" y="45720"/>
              </a:moveTo>
              <a:lnTo>
                <a:pt x="504241" y="45720"/>
              </a:lnTo>
            </a:path>
          </a:pathLst>
        </a:custGeom>
        <a:noFill/>
        <a:ln w="12700" cap="flat" cmpd="sng" algn="ctr">
          <a:solidFill>
            <a:schemeClr val="accent2">
              <a:hueOff val="6443614"/>
              <a:satOff val="-18493"/>
              <a:lumOff val="-29609"/>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6065528" y="4558605"/>
        <a:ext cx="26742" cy="5353"/>
      </dsp:txXfrm>
    </dsp:sp>
    <dsp:sp modelId="{58855E45-2257-4342-9337-69E85166369A}">
      <dsp:nvSpPr>
        <dsp:cNvPr id="0" name=""/>
        <dsp:cNvSpPr/>
      </dsp:nvSpPr>
      <dsp:spPr>
        <a:xfrm>
          <a:off x="3503180" y="3863662"/>
          <a:ext cx="2325398" cy="1395239"/>
        </a:xfrm>
        <a:prstGeom prst="rect">
          <a:avLst/>
        </a:prstGeom>
        <a:solidFill>
          <a:schemeClr val="accent2">
            <a:hueOff val="5799252"/>
            <a:satOff val="-16644"/>
            <a:lumOff val="-26648"/>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946" tIns="119607" rIns="113946" bIns="119607" numCol="1" spcCol="1270" anchor="ctr" anchorCtr="0">
          <a:noAutofit/>
        </a:bodyPr>
        <a:lstStyle/>
        <a:p>
          <a:pPr marL="0" lvl="0" indent="0" algn="ctr" defTabSz="711200">
            <a:lnSpc>
              <a:spcPct val="90000"/>
            </a:lnSpc>
            <a:spcBef>
              <a:spcPct val="0"/>
            </a:spcBef>
            <a:spcAft>
              <a:spcPct val="35000"/>
            </a:spcAft>
            <a:buNone/>
          </a:pPr>
          <a:r>
            <a:rPr lang="en-GB" sz="1600" kern="1200"/>
            <a:t>Stack operations are  DUP “, DROP ‘, SWAP $ and OVER %.</a:t>
          </a:r>
          <a:endParaRPr lang="en-US" sz="1600" kern="1200"/>
        </a:p>
      </dsp:txBody>
      <dsp:txXfrm>
        <a:off x="3503180" y="3863662"/>
        <a:ext cx="2325398" cy="1395239"/>
      </dsp:txXfrm>
    </dsp:sp>
    <dsp:sp modelId="{8DE1C16E-5653-4FB8-BF70-F70B49F19907}">
      <dsp:nvSpPr>
        <dsp:cNvPr id="0" name=""/>
        <dsp:cNvSpPr/>
      </dsp:nvSpPr>
      <dsp:spPr>
        <a:xfrm>
          <a:off x="6363420" y="3863662"/>
          <a:ext cx="2325398" cy="1395239"/>
        </a:xfrm>
        <a:prstGeom prst="rect">
          <a:avLst/>
        </a:prstGeom>
        <a:solidFill>
          <a:schemeClr val="accent2">
            <a:hueOff val="6443614"/>
            <a:satOff val="-18493"/>
            <a:lumOff val="-29609"/>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946" tIns="119607" rIns="113946" bIns="119607" numCol="1" spcCol="1270" anchor="ctr" anchorCtr="0">
          <a:noAutofit/>
        </a:bodyPr>
        <a:lstStyle/>
        <a:p>
          <a:pPr marL="0" lvl="0" indent="0" algn="ctr" defTabSz="711200">
            <a:lnSpc>
              <a:spcPct val="90000"/>
            </a:lnSpc>
            <a:spcBef>
              <a:spcPct val="0"/>
            </a:spcBef>
            <a:spcAft>
              <a:spcPct val="35000"/>
            </a:spcAft>
            <a:buNone/>
          </a:pPr>
          <a:r>
            <a:rPr lang="en-GB" sz="1600" kern="1200"/>
            <a:t>The \ character can precede any other character and provide an extended function accessed by an extension jump table.</a:t>
          </a:r>
          <a:endParaRPr lang="en-US" sz="1600" kern="1200"/>
        </a:p>
      </dsp:txBody>
      <dsp:txXfrm>
        <a:off x="6363420" y="3863662"/>
        <a:ext cx="2325398" cy="139523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42E198-60C0-45D3-8107-246B46E9F406}">
      <dsp:nvSpPr>
        <dsp:cNvPr id="0" name=""/>
        <dsp:cNvSpPr/>
      </dsp:nvSpPr>
      <dsp:spPr>
        <a:xfrm>
          <a:off x="2671088" y="716231"/>
          <a:ext cx="550306" cy="91440"/>
        </a:xfrm>
        <a:custGeom>
          <a:avLst/>
          <a:gdLst/>
          <a:ahLst/>
          <a:cxnLst/>
          <a:rect l="0" t="0" r="0" b="0"/>
          <a:pathLst>
            <a:path>
              <a:moveTo>
                <a:pt x="0" y="45720"/>
              </a:moveTo>
              <a:lnTo>
                <a:pt x="550306" y="45720"/>
              </a:lnTo>
            </a:path>
          </a:pathLst>
        </a:custGeom>
        <a:noFill/>
        <a:ln w="1270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2931719" y="759044"/>
        <a:ext cx="29045" cy="5814"/>
      </dsp:txXfrm>
    </dsp:sp>
    <dsp:sp modelId="{6341F0CC-6ECC-4FB3-8137-42864FB12B19}">
      <dsp:nvSpPr>
        <dsp:cNvPr id="0" name=""/>
        <dsp:cNvSpPr/>
      </dsp:nvSpPr>
      <dsp:spPr>
        <a:xfrm>
          <a:off x="147208" y="4247"/>
          <a:ext cx="2525680" cy="1515408"/>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23760" tIns="129908" rIns="123760" bIns="129908" numCol="1" spcCol="1270" anchor="ctr" anchorCtr="0">
          <a:noAutofit/>
        </a:bodyPr>
        <a:lstStyle/>
        <a:p>
          <a:pPr marL="0" lvl="0" indent="0" algn="ctr" defTabSz="711200">
            <a:lnSpc>
              <a:spcPct val="90000"/>
            </a:lnSpc>
            <a:spcBef>
              <a:spcPct val="0"/>
            </a:spcBef>
            <a:spcAft>
              <a:spcPct val="35000"/>
            </a:spcAft>
            <a:buNone/>
          </a:pPr>
          <a:r>
            <a:rPr lang="en-GB" sz="1600" kern="1200"/>
            <a:t>It started with TinyForth by </a:t>
          </a:r>
          <a:r>
            <a:rPr lang="en-GB" sz="1600" b="0" kern="1200"/>
            <a:t>T. Nakagawa in 2004, a cut down Forth, similar in philosophy to TinyBASIC, 26 variables and a reduced word set.</a:t>
          </a:r>
          <a:endParaRPr lang="en-US" sz="1600" kern="1200"/>
        </a:p>
      </dsp:txBody>
      <dsp:txXfrm>
        <a:off x="147208" y="4247"/>
        <a:ext cx="2525680" cy="1515408"/>
      </dsp:txXfrm>
    </dsp:sp>
    <dsp:sp modelId="{A9CB924B-7749-49A1-9642-BE1FE9513C4C}">
      <dsp:nvSpPr>
        <dsp:cNvPr id="0" name=""/>
        <dsp:cNvSpPr/>
      </dsp:nvSpPr>
      <dsp:spPr>
        <a:xfrm>
          <a:off x="5777675" y="716231"/>
          <a:ext cx="550306" cy="91440"/>
        </a:xfrm>
        <a:custGeom>
          <a:avLst/>
          <a:gdLst/>
          <a:ahLst/>
          <a:cxnLst/>
          <a:rect l="0" t="0" r="0" b="0"/>
          <a:pathLst>
            <a:path>
              <a:moveTo>
                <a:pt x="0" y="45720"/>
              </a:moveTo>
              <a:lnTo>
                <a:pt x="550306" y="45720"/>
              </a:lnTo>
            </a:path>
          </a:pathLst>
        </a:custGeom>
        <a:noFill/>
        <a:ln w="12700" cap="flat" cmpd="sng" algn="ctr">
          <a:solidFill>
            <a:schemeClr val="accent2">
              <a:hueOff val="805452"/>
              <a:satOff val="-2312"/>
              <a:lumOff val="-3701"/>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6038305" y="759044"/>
        <a:ext cx="29045" cy="5814"/>
      </dsp:txXfrm>
    </dsp:sp>
    <dsp:sp modelId="{55E07048-FD14-4CF8-BEEB-FD40A335C669}">
      <dsp:nvSpPr>
        <dsp:cNvPr id="0" name=""/>
        <dsp:cNvSpPr/>
      </dsp:nvSpPr>
      <dsp:spPr>
        <a:xfrm>
          <a:off x="3253795" y="4247"/>
          <a:ext cx="2525680" cy="1515408"/>
        </a:xfrm>
        <a:prstGeom prst="rect">
          <a:avLst/>
        </a:prstGeom>
        <a:solidFill>
          <a:schemeClr val="accent2">
            <a:hueOff val="715957"/>
            <a:satOff val="-2055"/>
            <a:lumOff val="-3290"/>
            <a:alphaOff val="0"/>
          </a:schemeClr>
        </a:solidFill>
        <a:ln w="2540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23760" tIns="129908" rIns="123760" bIns="129908" numCol="1" spcCol="1270" anchor="ctr" anchorCtr="0">
          <a:noAutofit/>
        </a:bodyPr>
        <a:lstStyle/>
        <a:p>
          <a:pPr marL="0" lvl="0" indent="0" algn="ctr" defTabSz="711200">
            <a:lnSpc>
              <a:spcPct val="90000"/>
            </a:lnSpc>
            <a:spcBef>
              <a:spcPct val="0"/>
            </a:spcBef>
            <a:spcAft>
              <a:spcPct val="35000"/>
            </a:spcAft>
            <a:buNone/>
          </a:pPr>
          <a:r>
            <a:rPr lang="en-GB" sz="1600" kern="1200"/>
            <a:t>In 2011, Ward Cunningham wrote Txtzyme a tiny interpreter to run on Arduino.</a:t>
          </a:r>
          <a:endParaRPr lang="en-US" sz="1600" kern="1200"/>
        </a:p>
      </dsp:txBody>
      <dsp:txXfrm>
        <a:off x="3253795" y="4247"/>
        <a:ext cx="2525680" cy="1515408"/>
      </dsp:txXfrm>
    </dsp:sp>
    <dsp:sp modelId="{4371F992-86F1-482B-AF2D-493C10B5CE40}">
      <dsp:nvSpPr>
        <dsp:cNvPr id="0" name=""/>
        <dsp:cNvSpPr/>
      </dsp:nvSpPr>
      <dsp:spPr>
        <a:xfrm>
          <a:off x="8884261" y="716231"/>
          <a:ext cx="550306" cy="91440"/>
        </a:xfrm>
        <a:custGeom>
          <a:avLst/>
          <a:gdLst/>
          <a:ahLst/>
          <a:cxnLst/>
          <a:rect l="0" t="0" r="0" b="0"/>
          <a:pathLst>
            <a:path>
              <a:moveTo>
                <a:pt x="0" y="45720"/>
              </a:moveTo>
              <a:lnTo>
                <a:pt x="550306" y="45720"/>
              </a:lnTo>
            </a:path>
          </a:pathLst>
        </a:custGeom>
        <a:noFill/>
        <a:ln w="12700" cap="flat" cmpd="sng" algn="ctr">
          <a:solidFill>
            <a:schemeClr val="accent2">
              <a:hueOff val="1610903"/>
              <a:satOff val="-4623"/>
              <a:lumOff val="-7402"/>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9144892" y="759044"/>
        <a:ext cx="29045" cy="5814"/>
      </dsp:txXfrm>
    </dsp:sp>
    <dsp:sp modelId="{1A8F10C7-3C30-4E95-B7C6-C210788F0E9E}">
      <dsp:nvSpPr>
        <dsp:cNvPr id="0" name=""/>
        <dsp:cNvSpPr/>
      </dsp:nvSpPr>
      <dsp:spPr>
        <a:xfrm>
          <a:off x="6360381" y="4247"/>
          <a:ext cx="2525680" cy="1515408"/>
        </a:xfrm>
        <a:prstGeom prst="rect">
          <a:avLst/>
        </a:prstGeom>
        <a:solidFill>
          <a:schemeClr val="accent2">
            <a:hueOff val="1431914"/>
            <a:satOff val="-4110"/>
            <a:lumOff val="-6580"/>
            <a:alphaOff val="0"/>
          </a:schemeClr>
        </a:solidFill>
        <a:ln w="2540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23760" tIns="129908" rIns="123760" bIns="129908" numCol="1" spcCol="1270" anchor="ctr" anchorCtr="0">
          <a:noAutofit/>
        </a:bodyPr>
        <a:lstStyle/>
        <a:p>
          <a:pPr marL="0" lvl="0" indent="0" algn="ctr" defTabSz="711200">
            <a:lnSpc>
              <a:spcPct val="90000"/>
            </a:lnSpc>
            <a:spcBef>
              <a:spcPct val="0"/>
            </a:spcBef>
            <a:spcAft>
              <a:spcPct val="35000"/>
            </a:spcAft>
            <a:buNone/>
          </a:pPr>
          <a:r>
            <a:rPr lang="en-GB" sz="1600" kern="1200"/>
            <a:t>It had just 13 commands, one variable x, no arithmetic, no stacks, no : ; defs. </a:t>
          </a:r>
          <a:endParaRPr lang="en-US" sz="1600" kern="1200"/>
        </a:p>
      </dsp:txBody>
      <dsp:txXfrm>
        <a:off x="6360381" y="4247"/>
        <a:ext cx="2525680" cy="1515408"/>
      </dsp:txXfrm>
    </dsp:sp>
    <dsp:sp modelId="{C8E898E2-D84E-4EC5-B26B-27CF24F75186}">
      <dsp:nvSpPr>
        <dsp:cNvPr id="0" name=""/>
        <dsp:cNvSpPr/>
      </dsp:nvSpPr>
      <dsp:spPr>
        <a:xfrm>
          <a:off x="1410048" y="1517855"/>
          <a:ext cx="9319759" cy="550306"/>
        </a:xfrm>
        <a:custGeom>
          <a:avLst/>
          <a:gdLst/>
          <a:ahLst/>
          <a:cxnLst/>
          <a:rect l="0" t="0" r="0" b="0"/>
          <a:pathLst>
            <a:path>
              <a:moveTo>
                <a:pt x="9319759" y="0"/>
              </a:moveTo>
              <a:lnTo>
                <a:pt x="9319759" y="292253"/>
              </a:lnTo>
              <a:lnTo>
                <a:pt x="0" y="292253"/>
              </a:lnTo>
              <a:lnTo>
                <a:pt x="0" y="550306"/>
              </a:lnTo>
            </a:path>
          </a:pathLst>
        </a:custGeom>
        <a:noFill/>
        <a:ln w="12700" cap="flat" cmpd="sng" algn="ctr">
          <a:solidFill>
            <a:schemeClr val="accent2">
              <a:hueOff val="2416355"/>
              <a:satOff val="-6935"/>
              <a:lumOff val="-11103"/>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5836482" y="1790101"/>
        <a:ext cx="466892" cy="5814"/>
      </dsp:txXfrm>
    </dsp:sp>
    <dsp:sp modelId="{70EF502D-D933-4E51-9DC1-0F6FA53E4F18}">
      <dsp:nvSpPr>
        <dsp:cNvPr id="0" name=""/>
        <dsp:cNvSpPr/>
      </dsp:nvSpPr>
      <dsp:spPr>
        <a:xfrm>
          <a:off x="9466968" y="4247"/>
          <a:ext cx="2525680" cy="1515408"/>
        </a:xfrm>
        <a:prstGeom prst="rect">
          <a:avLst/>
        </a:prstGeom>
        <a:solidFill>
          <a:schemeClr val="accent2">
            <a:hueOff val="2147871"/>
            <a:satOff val="-6164"/>
            <a:lumOff val="-9870"/>
            <a:alphaOff val="0"/>
          </a:schemeClr>
        </a:solidFill>
        <a:ln w="2540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23760" tIns="129908" rIns="123760" bIns="129908" numCol="1" spcCol="1270" anchor="ctr" anchorCtr="0">
          <a:noAutofit/>
        </a:bodyPr>
        <a:lstStyle/>
        <a:p>
          <a:pPr marL="0" lvl="0" indent="0" algn="ctr" defTabSz="711200">
            <a:lnSpc>
              <a:spcPct val="90000"/>
            </a:lnSpc>
            <a:spcBef>
              <a:spcPct val="0"/>
            </a:spcBef>
            <a:spcAft>
              <a:spcPct val="35000"/>
            </a:spcAft>
            <a:buNone/>
          </a:pPr>
          <a:r>
            <a:rPr lang="en-GB" sz="1600" kern="1200"/>
            <a:t>It provided an immediate, interpreted environment to interact with the  I/O.</a:t>
          </a:r>
          <a:endParaRPr lang="en-US" sz="1600" kern="1200"/>
        </a:p>
      </dsp:txBody>
      <dsp:txXfrm>
        <a:off x="9466968" y="4247"/>
        <a:ext cx="2525680" cy="1515408"/>
      </dsp:txXfrm>
    </dsp:sp>
    <dsp:sp modelId="{754C9A7A-EE64-402A-8B31-E3B22F7331A5}">
      <dsp:nvSpPr>
        <dsp:cNvPr id="0" name=""/>
        <dsp:cNvSpPr/>
      </dsp:nvSpPr>
      <dsp:spPr>
        <a:xfrm>
          <a:off x="2671088" y="2812546"/>
          <a:ext cx="550306" cy="91440"/>
        </a:xfrm>
        <a:custGeom>
          <a:avLst/>
          <a:gdLst/>
          <a:ahLst/>
          <a:cxnLst/>
          <a:rect l="0" t="0" r="0" b="0"/>
          <a:pathLst>
            <a:path>
              <a:moveTo>
                <a:pt x="0" y="45720"/>
              </a:moveTo>
              <a:lnTo>
                <a:pt x="550306" y="45720"/>
              </a:lnTo>
            </a:path>
          </a:pathLst>
        </a:custGeom>
        <a:noFill/>
        <a:ln w="12700" cap="flat" cmpd="sng" algn="ctr">
          <a:solidFill>
            <a:schemeClr val="accent2">
              <a:hueOff val="3221807"/>
              <a:satOff val="-9246"/>
              <a:lumOff val="-14805"/>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2931719" y="2855358"/>
        <a:ext cx="29045" cy="5814"/>
      </dsp:txXfrm>
    </dsp:sp>
    <dsp:sp modelId="{1555C0F7-2456-4B32-B62A-BCD9F12693AA}">
      <dsp:nvSpPr>
        <dsp:cNvPr id="0" name=""/>
        <dsp:cNvSpPr/>
      </dsp:nvSpPr>
      <dsp:spPr>
        <a:xfrm>
          <a:off x="147208" y="2100561"/>
          <a:ext cx="2525680" cy="1515408"/>
        </a:xfrm>
        <a:prstGeom prst="rect">
          <a:avLst/>
        </a:prstGeom>
        <a:solidFill>
          <a:schemeClr val="accent2">
            <a:hueOff val="2863828"/>
            <a:satOff val="-8219"/>
            <a:lumOff val="-13160"/>
            <a:alphaOff val="0"/>
          </a:schemeClr>
        </a:solidFill>
        <a:ln w="2540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23760" tIns="129908" rIns="123760" bIns="129908" numCol="1" spcCol="1270" anchor="ctr" anchorCtr="0">
          <a:noAutofit/>
        </a:bodyPr>
        <a:lstStyle/>
        <a:p>
          <a:pPr marL="0" lvl="0" indent="0" algn="ctr" defTabSz="711200">
            <a:lnSpc>
              <a:spcPct val="90000"/>
            </a:lnSpc>
            <a:spcBef>
              <a:spcPct val="0"/>
            </a:spcBef>
            <a:spcAft>
              <a:spcPct val="35000"/>
            </a:spcAft>
            <a:buNone/>
          </a:pPr>
          <a:r>
            <a:rPr lang="en-GB" sz="1600" kern="1200"/>
            <a:t>I came across Txtzyme in 2013, creating SIMPL on Arduino and MSP430.</a:t>
          </a:r>
          <a:endParaRPr lang="en-US" sz="1600" kern="1200"/>
        </a:p>
      </dsp:txBody>
      <dsp:txXfrm>
        <a:off x="147208" y="2100561"/>
        <a:ext cx="2525680" cy="1515408"/>
      </dsp:txXfrm>
    </dsp:sp>
    <dsp:sp modelId="{671CFFC0-4A9A-428D-B660-0D43A2CCEBFF}">
      <dsp:nvSpPr>
        <dsp:cNvPr id="0" name=""/>
        <dsp:cNvSpPr/>
      </dsp:nvSpPr>
      <dsp:spPr>
        <a:xfrm>
          <a:off x="5777675" y="2812546"/>
          <a:ext cx="550306" cy="91440"/>
        </a:xfrm>
        <a:custGeom>
          <a:avLst/>
          <a:gdLst/>
          <a:ahLst/>
          <a:cxnLst/>
          <a:rect l="0" t="0" r="0" b="0"/>
          <a:pathLst>
            <a:path>
              <a:moveTo>
                <a:pt x="0" y="45720"/>
              </a:moveTo>
              <a:lnTo>
                <a:pt x="550306" y="45720"/>
              </a:lnTo>
            </a:path>
          </a:pathLst>
        </a:custGeom>
        <a:noFill/>
        <a:ln w="12700" cap="flat" cmpd="sng" algn="ctr">
          <a:solidFill>
            <a:schemeClr val="accent2">
              <a:hueOff val="4027259"/>
              <a:satOff val="-11558"/>
              <a:lumOff val="-18506"/>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6038305" y="2855358"/>
        <a:ext cx="29045" cy="5814"/>
      </dsp:txXfrm>
    </dsp:sp>
    <dsp:sp modelId="{0F47182D-0E8D-4D6B-A94A-FD8D9A33E39F}">
      <dsp:nvSpPr>
        <dsp:cNvPr id="0" name=""/>
        <dsp:cNvSpPr/>
      </dsp:nvSpPr>
      <dsp:spPr>
        <a:xfrm>
          <a:off x="3253795" y="2100561"/>
          <a:ext cx="2525680" cy="1515408"/>
        </a:xfrm>
        <a:prstGeom prst="rect">
          <a:avLst/>
        </a:prstGeom>
        <a:solidFill>
          <a:schemeClr val="accent2">
            <a:hueOff val="3579786"/>
            <a:satOff val="-10274"/>
            <a:lumOff val="-16449"/>
            <a:alphaOff val="0"/>
          </a:schemeClr>
        </a:solidFill>
        <a:ln w="2540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23760" tIns="129908" rIns="123760" bIns="129908" numCol="1" spcCol="1270" anchor="ctr" anchorCtr="0">
          <a:noAutofit/>
        </a:bodyPr>
        <a:lstStyle/>
        <a:p>
          <a:pPr marL="0" lvl="0" indent="0" algn="ctr" defTabSz="711200">
            <a:lnSpc>
              <a:spcPct val="90000"/>
            </a:lnSpc>
            <a:spcBef>
              <a:spcPct val="0"/>
            </a:spcBef>
            <a:spcAft>
              <a:spcPct val="35000"/>
            </a:spcAft>
            <a:buNone/>
          </a:pPr>
          <a:r>
            <a:rPr lang="en-GB" sz="1600" kern="1200"/>
            <a:t>SIMPL - Serial Interpreted Minimal Programming Language.</a:t>
          </a:r>
          <a:endParaRPr lang="en-US" sz="1600" kern="1200"/>
        </a:p>
      </dsp:txBody>
      <dsp:txXfrm>
        <a:off x="3253795" y="2100561"/>
        <a:ext cx="2525680" cy="1515408"/>
      </dsp:txXfrm>
    </dsp:sp>
    <dsp:sp modelId="{7675711D-C2E9-4288-9596-E3B366B4D790}">
      <dsp:nvSpPr>
        <dsp:cNvPr id="0" name=""/>
        <dsp:cNvSpPr/>
      </dsp:nvSpPr>
      <dsp:spPr>
        <a:xfrm>
          <a:off x="8884261" y="2812546"/>
          <a:ext cx="550306" cy="91440"/>
        </a:xfrm>
        <a:custGeom>
          <a:avLst/>
          <a:gdLst/>
          <a:ahLst/>
          <a:cxnLst/>
          <a:rect l="0" t="0" r="0" b="0"/>
          <a:pathLst>
            <a:path>
              <a:moveTo>
                <a:pt x="0" y="45720"/>
              </a:moveTo>
              <a:lnTo>
                <a:pt x="550306" y="45720"/>
              </a:lnTo>
            </a:path>
          </a:pathLst>
        </a:custGeom>
        <a:noFill/>
        <a:ln w="12700" cap="flat" cmpd="sng" algn="ctr">
          <a:solidFill>
            <a:schemeClr val="accent2">
              <a:hueOff val="4832710"/>
              <a:satOff val="-13870"/>
              <a:lumOff val="-22207"/>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9144892" y="2855358"/>
        <a:ext cx="29045" cy="5814"/>
      </dsp:txXfrm>
    </dsp:sp>
    <dsp:sp modelId="{803D493A-0653-439F-8D45-791D7CA84666}">
      <dsp:nvSpPr>
        <dsp:cNvPr id="0" name=""/>
        <dsp:cNvSpPr/>
      </dsp:nvSpPr>
      <dsp:spPr>
        <a:xfrm>
          <a:off x="6360381" y="2100561"/>
          <a:ext cx="2525680" cy="1515408"/>
        </a:xfrm>
        <a:prstGeom prst="rect">
          <a:avLst/>
        </a:prstGeom>
        <a:solidFill>
          <a:schemeClr val="accent2">
            <a:hueOff val="4295743"/>
            <a:satOff val="-12329"/>
            <a:lumOff val="-19739"/>
            <a:alphaOff val="0"/>
          </a:schemeClr>
        </a:solidFill>
        <a:ln w="2540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23760" tIns="129908" rIns="123760" bIns="129908" numCol="1" spcCol="1270" anchor="ctr" anchorCtr="0">
          <a:noAutofit/>
        </a:bodyPr>
        <a:lstStyle/>
        <a:p>
          <a:pPr marL="0" lvl="0" indent="0" algn="ctr" defTabSz="711200">
            <a:lnSpc>
              <a:spcPct val="90000"/>
            </a:lnSpc>
            <a:spcBef>
              <a:spcPct val="0"/>
            </a:spcBef>
            <a:spcAft>
              <a:spcPct val="35000"/>
            </a:spcAft>
            <a:buNone/>
          </a:pPr>
          <a:r>
            <a:rPr lang="en-GB" sz="1600" kern="1200"/>
            <a:t>This added maths, User Defined functions (colon defs) and more variables.</a:t>
          </a:r>
          <a:endParaRPr lang="en-US" sz="1600" kern="1200"/>
        </a:p>
      </dsp:txBody>
      <dsp:txXfrm>
        <a:off x="6360381" y="2100561"/>
        <a:ext cx="2525680" cy="1515408"/>
      </dsp:txXfrm>
    </dsp:sp>
    <dsp:sp modelId="{262455B8-99BB-4EFB-A3AB-9B076F00FC4A}">
      <dsp:nvSpPr>
        <dsp:cNvPr id="0" name=""/>
        <dsp:cNvSpPr/>
      </dsp:nvSpPr>
      <dsp:spPr>
        <a:xfrm>
          <a:off x="1410048" y="3614170"/>
          <a:ext cx="9319759" cy="550306"/>
        </a:xfrm>
        <a:custGeom>
          <a:avLst/>
          <a:gdLst/>
          <a:ahLst/>
          <a:cxnLst/>
          <a:rect l="0" t="0" r="0" b="0"/>
          <a:pathLst>
            <a:path>
              <a:moveTo>
                <a:pt x="9319759" y="0"/>
              </a:moveTo>
              <a:lnTo>
                <a:pt x="9319759" y="292253"/>
              </a:lnTo>
              <a:lnTo>
                <a:pt x="0" y="292253"/>
              </a:lnTo>
              <a:lnTo>
                <a:pt x="0" y="550306"/>
              </a:lnTo>
            </a:path>
          </a:pathLst>
        </a:custGeom>
        <a:noFill/>
        <a:ln w="12700" cap="flat" cmpd="sng" algn="ctr">
          <a:solidFill>
            <a:schemeClr val="accent2">
              <a:hueOff val="5638162"/>
              <a:satOff val="-16181"/>
              <a:lumOff val="-25908"/>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5836482" y="3886415"/>
        <a:ext cx="466892" cy="5814"/>
      </dsp:txXfrm>
    </dsp:sp>
    <dsp:sp modelId="{69218C24-234F-42D6-9CA3-6DDE354CF71F}">
      <dsp:nvSpPr>
        <dsp:cNvPr id="0" name=""/>
        <dsp:cNvSpPr/>
      </dsp:nvSpPr>
      <dsp:spPr>
        <a:xfrm>
          <a:off x="9466968" y="2100561"/>
          <a:ext cx="2525680" cy="1515408"/>
        </a:xfrm>
        <a:prstGeom prst="rect">
          <a:avLst/>
        </a:prstGeom>
        <a:solidFill>
          <a:schemeClr val="accent2">
            <a:hueOff val="5011700"/>
            <a:satOff val="-14383"/>
            <a:lumOff val="-23029"/>
            <a:alphaOff val="0"/>
          </a:schemeClr>
        </a:solidFill>
        <a:ln w="2540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23760" tIns="129908" rIns="123760" bIns="129908" numCol="1" spcCol="1270" anchor="ctr" anchorCtr="0">
          <a:noAutofit/>
        </a:bodyPr>
        <a:lstStyle/>
        <a:p>
          <a:pPr marL="0" lvl="0" indent="0" algn="ctr" defTabSz="711200">
            <a:lnSpc>
              <a:spcPct val="90000"/>
            </a:lnSpc>
            <a:spcBef>
              <a:spcPct val="0"/>
            </a:spcBef>
            <a:spcAft>
              <a:spcPct val="35000"/>
            </a:spcAft>
            <a:buNone/>
          </a:pPr>
          <a:r>
            <a:rPr lang="en-GB" sz="1600" kern="1200"/>
            <a:t>I used it for exercising motion control systems and force sensor instruments.</a:t>
          </a:r>
          <a:endParaRPr lang="en-US" sz="1600" kern="1200"/>
        </a:p>
      </dsp:txBody>
      <dsp:txXfrm>
        <a:off x="9466968" y="2100561"/>
        <a:ext cx="2525680" cy="1515408"/>
      </dsp:txXfrm>
    </dsp:sp>
    <dsp:sp modelId="{B3B3FD28-E9BA-4BA6-B933-FED3655AD557}">
      <dsp:nvSpPr>
        <dsp:cNvPr id="0" name=""/>
        <dsp:cNvSpPr/>
      </dsp:nvSpPr>
      <dsp:spPr>
        <a:xfrm>
          <a:off x="2671088" y="4908860"/>
          <a:ext cx="550306" cy="91440"/>
        </a:xfrm>
        <a:custGeom>
          <a:avLst/>
          <a:gdLst/>
          <a:ahLst/>
          <a:cxnLst/>
          <a:rect l="0" t="0" r="0" b="0"/>
          <a:pathLst>
            <a:path>
              <a:moveTo>
                <a:pt x="0" y="45720"/>
              </a:moveTo>
              <a:lnTo>
                <a:pt x="550306" y="45720"/>
              </a:lnTo>
            </a:path>
          </a:pathLst>
        </a:custGeom>
        <a:noFill/>
        <a:ln w="12700" cap="flat" cmpd="sng" algn="ctr">
          <a:solidFill>
            <a:schemeClr val="accent2">
              <a:hueOff val="6443614"/>
              <a:satOff val="-18493"/>
              <a:lumOff val="-29609"/>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2931719" y="4951673"/>
        <a:ext cx="29045" cy="5814"/>
      </dsp:txXfrm>
    </dsp:sp>
    <dsp:sp modelId="{E378AC9B-11C3-4CA2-B901-8FC05F6CA46D}">
      <dsp:nvSpPr>
        <dsp:cNvPr id="0" name=""/>
        <dsp:cNvSpPr/>
      </dsp:nvSpPr>
      <dsp:spPr>
        <a:xfrm>
          <a:off x="147208" y="4196876"/>
          <a:ext cx="2525680" cy="1515408"/>
        </a:xfrm>
        <a:prstGeom prst="rect">
          <a:avLst/>
        </a:prstGeom>
        <a:solidFill>
          <a:schemeClr val="accent2">
            <a:hueOff val="5727657"/>
            <a:satOff val="-16438"/>
            <a:lumOff val="-26319"/>
            <a:alphaOff val="0"/>
          </a:schemeClr>
        </a:solidFill>
        <a:ln w="2540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23760" tIns="129908" rIns="123760" bIns="129908" numCol="1" spcCol="1270" anchor="ctr" anchorCtr="0">
          <a:noAutofit/>
        </a:bodyPr>
        <a:lstStyle/>
        <a:p>
          <a:pPr marL="0" lvl="0" indent="0" algn="ctr" defTabSz="711200">
            <a:lnSpc>
              <a:spcPct val="90000"/>
            </a:lnSpc>
            <a:spcBef>
              <a:spcPct val="0"/>
            </a:spcBef>
            <a:spcAft>
              <a:spcPct val="35000"/>
            </a:spcAft>
            <a:buNone/>
          </a:pPr>
          <a:r>
            <a:rPr lang="en-GB" sz="1600" kern="1200"/>
            <a:t>I also  wrote a simple memory dump screen/editor for MSP430 using SPI RAM.</a:t>
          </a:r>
          <a:endParaRPr lang="en-US" sz="1600" kern="1200"/>
        </a:p>
      </dsp:txBody>
      <dsp:txXfrm>
        <a:off x="147208" y="4196876"/>
        <a:ext cx="2525680" cy="1515408"/>
      </dsp:txXfrm>
    </dsp:sp>
    <dsp:sp modelId="{E1E69196-8C05-426D-852C-5773205B4725}">
      <dsp:nvSpPr>
        <dsp:cNvPr id="0" name=""/>
        <dsp:cNvSpPr/>
      </dsp:nvSpPr>
      <dsp:spPr>
        <a:xfrm>
          <a:off x="3253795" y="4196876"/>
          <a:ext cx="2525680" cy="1515408"/>
        </a:xfrm>
        <a:prstGeom prst="rect">
          <a:avLst/>
        </a:prstGeom>
        <a:solidFill>
          <a:schemeClr val="accent2">
            <a:hueOff val="6443614"/>
            <a:satOff val="-18493"/>
            <a:lumOff val="-29609"/>
            <a:alphaOff val="0"/>
          </a:schemeClr>
        </a:solidFill>
        <a:ln w="2540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23760" tIns="129908" rIns="123760" bIns="129908" numCol="1" spcCol="1270" anchor="ctr" anchorCtr="0">
          <a:noAutofit/>
        </a:bodyPr>
        <a:lstStyle/>
        <a:p>
          <a:pPr marL="0" lvl="0" indent="0" algn="ctr" defTabSz="711200">
            <a:lnSpc>
              <a:spcPct val="90000"/>
            </a:lnSpc>
            <a:spcBef>
              <a:spcPct val="0"/>
            </a:spcBef>
            <a:spcAft>
              <a:spcPct val="35000"/>
            </a:spcAft>
            <a:buNone/>
          </a:pPr>
          <a:r>
            <a:rPr lang="en-GB" sz="1600" kern="1200"/>
            <a:t>I called SIMPL  a ”hardware bring-up tool” for initial testing of new hardware.</a:t>
          </a:r>
          <a:br>
            <a:rPr lang="en-GB" sz="1600" kern="1200"/>
          </a:br>
          <a:br>
            <a:rPr lang="en-GB" sz="1600" kern="1200"/>
          </a:br>
          <a:endParaRPr lang="en-US" sz="1600" kern="1200"/>
        </a:p>
      </dsp:txBody>
      <dsp:txXfrm>
        <a:off x="3253795" y="4196876"/>
        <a:ext cx="2525680" cy="151540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485744-7181-4B1F-BC89-B2230CA9A1E7}">
      <dsp:nvSpPr>
        <dsp:cNvPr id="0" name=""/>
        <dsp:cNvSpPr/>
      </dsp:nvSpPr>
      <dsp:spPr>
        <a:xfrm>
          <a:off x="2803337" y="689711"/>
          <a:ext cx="532147" cy="91440"/>
        </a:xfrm>
        <a:custGeom>
          <a:avLst/>
          <a:gdLst/>
          <a:ahLst/>
          <a:cxnLst/>
          <a:rect l="0" t="0" r="0" b="0"/>
          <a:pathLst>
            <a:path>
              <a:moveTo>
                <a:pt x="0" y="45720"/>
              </a:moveTo>
              <a:lnTo>
                <a:pt x="532147" y="45720"/>
              </a:lnTo>
            </a:path>
          </a:pathLst>
        </a:custGeom>
        <a:noFill/>
        <a:ln w="1270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055342" y="732618"/>
        <a:ext cx="28137" cy="5627"/>
      </dsp:txXfrm>
    </dsp:sp>
    <dsp:sp modelId="{227FC87A-D0F2-467B-92F6-30B59C953E2D}">
      <dsp:nvSpPr>
        <dsp:cNvPr id="0" name=""/>
        <dsp:cNvSpPr/>
      </dsp:nvSpPr>
      <dsp:spPr>
        <a:xfrm>
          <a:off x="358407" y="1412"/>
          <a:ext cx="2446730" cy="1468038"/>
        </a:xfrm>
        <a:prstGeom prst="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9892" tIns="125848" rIns="119892" bIns="125848" numCol="1" spcCol="1270" anchor="ctr" anchorCtr="0">
          <a:noAutofit/>
        </a:bodyPr>
        <a:lstStyle/>
        <a:p>
          <a:pPr marL="0" lvl="0" indent="0" algn="ctr" defTabSz="800100">
            <a:lnSpc>
              <a:spcPct val="90000"/>
            </a:lnSpc>
            <a:spcBef>
              <a:spcPct val="0"/>
            </a:spcBef>
            <a:spcAft>
              <a:spcPct val="35000"/>
            </a:spcAft>
            <a:buNone/>
          </a:pPr>
          <a:r>
            <a:rPr lang="en-GB" sz="1800" kern="1200"/>
            <a:t>SIMPL  was ported to STM32 MCU and other Arduino compatible dev-boards.</a:t>
          </a:r>
          <a:endParaRPr lang="en-US" sz="1800" kern="1200"/>
        </a:p>
      </dsp:txBody>
      <dsp:txXfrm>
        <a:off x="358407" y="1412"/>
        <a:ext cx="2446730" cy="1468038"/>
      </dsp:txXfrm>
    </dsp:sp>
    <dsp:sp modelId="{80738B18-6533-4124-860F-8FA738B9627E}">
      <dsp:nvSpPr>
        <dsp:cNvPr id="0" name=""/>
        <dsp:cNvSpPr/>
      </dsp:nvSpPr>
      <dsp:spPr>
        <a:xfrm>
          <a:off x="5812816" y="689711"/>
          <a:ext cx="532147" cy="91440"/>
        </a:xfrm>
        <a:custGeom>
          <a:avLst/>
          <a:gdLst/>
          <a:ahLst/>
          <a:cxnLst/>
          <a:rect l="0" t="0" r="0" b="0"/>
          <a:pathLst>
            <a:path>
              <a:moveTo>
                <a:pt x="0" y="45720"/>
              </a:moveTo>
              <a:lnTo>
                <a:pt x="532147" y="45720"/>
              </a:lnTo>
            </a:path>
          </a:pathLst>
        </a:custGeom>
        <a:noFill/>
        <a:ln w="12700" cap="flat" cmpd="sng" algn="ctr">
          <a:solidFill>
            <a:schemeClr val="accent2">
              <a:hueOff val="920516"/>
              <a:satOff val="-2642"/>
              <a:lumOff val="-423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064821" y="732618"/>
        <a:ext cx="28137" cy="5627"/>
      </dsp:txXfrm>
    </dsp:sp>
    <dsp:sp modelId="{269CD400-8D09-479F-B19C-0FD11134324F}">
      <dsp:nvSpPr>
        <dsp:cNvPr id="0" name=""/>
        <dsp:cNvSpPr/>
      </dsp:nvSpPr>
      <dsp:spPr>
        <a:xfrm>
          <a:off x="3367885" y="1412"/>
          <a:ext cx="2446730" cy="1468038"/>
        </a:xfrm>
        <a:prstGeom prst="rect">
          <a:avLst/>
        </a:prstGeom>
        <a:solidFill>
          <a:schemeClr val="accent2">
            <a:hueOff val="805452"/>
            <a:satOff val="-2312"/>
            <a:lumOff val="-3701"/>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9892" tIns="125848" rIns="119892" bIns="125848" numCol="1" spcCol="1270" anchor="ctr" anchorCtr="0">
          <a:noAutofit/>
        </a:bodyPr>
        <a:lstStyle/>
        <a:p>
          <a:pPr marL="0" lvl="0" indent="0" algn="ctr" defTabSz="800100">
            <a:lnSpc>
              <a:spcPct val="90000"/>
            </a:lnSpc>
            <a:spcBef>
              <a:spcPct val="0"/>
            </a:spcBef>
            <a:spcAft>
              <a:spcPct val="35000"/>
            </a:spcAft>
            <a:buNone/>
          </a:pPr>
          <a:r>
            <a:rPr lang="en-GB" sz="1800" kern="1200"/>
            <a:t>Still lacking stacks, it could perform loops, sequences and conditional code.</a:t>
          </a:r>
          <a:endParaRPr lang="en-US" sz="1800" kern="1200"/>
        </a:p>
      </dsp:txBody>
      <dsp:txXfrm>
        <a:off x="3367885" y="1412"/>
        <a:ext cx="2446730" cy="1468038"/>
      </dsp:txXfrm>
    </dsp:sp>
    <dsp:sp modelId="{460D4192-2325-40B1-81D1-7AD15B3E772B}">
      <dsp:nvSpPr>
        <dsp:cNvPr id="0" name=""/>
        <dsp:cNvSpPr/>
      </dsp:nvSpPr>
      <dsp:spPr>
        <a:xfrm>
          <a:off x="8822294" y="689711"/>
          <a:ext cx="532147" cy="91440"/>
        </a:xfrm>
        <a:custGeom>
          <a:avLst/>
          <a:gdLst/>
          <a:ahLst/>
          <a:cxnLst/>
          <a:rect l="0" t="0" r="0" b="0"/>
          <a:pathLst>
            <a:path>
              <a:moveTo>
                <a:pt x="0" y="45720"/>
              </a:moveTo>
              <a:lnTo>
                <a:pt x="532147" y="45720"/>
              </a:lnTo>
            </a:path>
          </a:pathLst>
        </a:custGeom>
        <a:noFill/>
        <a:ln w="12700" cap="flat" cmpd="sng" algn="ctr">
          <a:solidFill>
            <a:schemeClr val="accent2">
              <a:hueOff val="1841033"/>
              <a:satOff val="-5284"/>
              <a:lumOff val="-846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9074299" y="732618"/>
        <a:ext cx="28137" cy="5627"/>
      </dsp:txXfrm>
    </dsp:sp>
    <dsp:sp modelId="{88A25543-C5FB-4D83-99B3-ADE646D9D4FB}">
      <dsp:nvSpPr>
        <dsp:cNvPr id="0" name=""/>
        <dsp:cNvSpPr/>
      </dsp:nvSpPr>
      <dsp:spPr>
        <a:xfrm>
          <a:off x="6377363" y="1412"/>
          <a:ext cx="2446730" cy="1468038"/>
        </a:xfrm>
        <a:prstGeom prst="rect">
          <a:avLst/>
        </a:prstGeom>
        <a:solidFill>
          <a:schemeClr val="accent2">
            <a:hueOff val="1610903"/>
            <a:satOff val="-4623"/>
            <a:lumOff val="-7402"/>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9892" tIns="125848" rIns="119892" bIns="125848" numCol="1" spcCol="1270" anchor="ctr" anchorCtr="0">
          <a:noAutofit/>
        </a:bodyPr>
        <a:lstStyle/>
        <a:p>
          <a:pPr marL="0" lvl="0" indent="0" algn="ctr" defTabSz="800100">
            <a:lnSpc>
              <a:spcPct val="90000"/>
            </a:lnSpc>
            <a:spcBef>
              <a:spcPct val="0"/>
            </a:spcBef>
            <a:spcAft>
              <a:spcPct val="35000"/>
            </a:spcAft>
            <a:buNone/>
          </a:pPr>
          <a:r>
            <a:rPr lang="en-GB" sz="1800" kern="1200"/>
            <a:t>User (colon) definitions could be chained together to form new  functions.</a:t>
          </a:r>
          <a:endParaRPr lang="en-US" sz="1800" kern="1200"/>
        </a:p>
      </dsp:txBody>
      <dsp:txXfrm>
        <a:off x="6377363" y="1412"/>
        <a:ext cx="2446730" cy="1468038"/>
      </dsp:txXfrm>
    </dsp:sp>
    <dsp:sp modelId="{01E1FDFF-9680-4B50-97EA-9B0946A310DE}">
      <dsp:nvSpPr>
        <dsp:cNvPr id="0" name=""/>
        <dsp:cNvSpPr/>
      </dsp:nvSpPr>
      <dsp:spPr>
        <a:xfrm>
          <a:off x="1581772" y="1467650"/>
          <a:ext cx="9028435" cy="532147"/>
        </a:xfrm>
        <a:custGeom>
          <a:avLst/>
          <a:gdLst/>
          <a:ahLst/>
          <a:cxnLst/>
          <a:rect l="0" t="0" r="0" b="0"/>
          <a:pathLst>
            <a:path>
              <a:moveTo>
                <a:pt x="9028435" y="0"/>
              </a:moveTo>
              <a:lnTo>
                <a:pt x="9028435" y="283173"/>
              </a:lnTo>
              <a:lnTo>
                <a:pt x="0" y="283173"/>
              </a:lnTo>
              <a:lnTo>
                <a:pt x="0" y="532147"/>
              </a:lnTo>
            </a:path>
          </a:pathLst>
        </a:custGeom>
        <a:noFill/>
        <a:ln w="12700" cap="flat" cmpd="sng" algn="ctr">
          <a:solidFill>
            <a:schemeClr val="accent2">
              <a:hueOff val="2761549"/>
              <a:satOff val="-7926"/>
              <a:lumOff val="-1269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869841" y="1730911"/>
        <a:ext cx="452297" cy="5627"/>
      </dsp:txXfrm>
    </dsp:sp>
    <dsp:sp modelId="{3911330C-3F1A-4F7A-9EC2-A2EB778F1AEF}">
      <dsp:nvSpPr>
        <dsp:cNvPr id="0" name=""/>
        <dsp:cNvSpPr/>
      </dsp:nvSpPr>
      <dsp:spPr>
        <a:xfrm>
          <a:off x="9386842" y="1412"/>
          <a:ext cx="2446730" cy="1468038"/>
        </a:xfrm>
        <a:prstGeom prst="rect">
          <a:avLst/>
        </a:prstGeom>
        <a:solidFill>
          <a:schemeClr val="accent2">
            <a:hueOff val="2416355"/>
            <a:satOff val="-6935"/>
            <a:lumOff val="-11103"/>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9892" tIns="125848" rIns="119892" bIns="125848" numCol="1" spcCol="1270" anchor="ctr" anchorCtr="0">
          <a:noAutofit/>
        </a:bodyPr>
        <a:lstStyle/>
        <a:p>
          <a:pPr marL="0" lvl="0" indent="0" algn="ctr" defTabSz="800100">
            <a:lnSpc>
              <a:spcPct val="90000"/>
            </a:lnSpc>
            <a:spcBef>
              <a:spcPct val="0"/>
            </a:spcBef>
            <a:spcAft>
              <a:spcPct val="35000"/>
            </a:spcAft>
            <a:buNone/>
          </a:pPr>
          <a:r>
            <a:rPr lang="en-GB" sz="1800" kern="1200"/>
            <a:t>I  ported it to MSP430 assembly language, having read of Ting’s eForth model.</a:t>
          </a:r>
          <a:endParaRPr lang="en-US" sz="1800" kern="1200"/>
        </a:p>
      </dsp:txBody>
      <dsp:txXfrm>
        <a:off x="9386842" y="1412"/>
        <a:ext cx="2446730" cy="1468038"/>
      </dsp:txXfrm>
    </dsp:sp>
    <dsp:sp modelId="{CFA29F5E-70E0-41F5-87BE-D3A65B6C1948}">
      <dsp:nvSpPr>
        <dsp:cNvPr id="0" name=""/>
        <dsp:cNvSpPr/>
      </dsp:nvSpPr>
      <dsp:spPr>
        <a:xfrm>
          <a:off x="2803337" y="2720498"/>
          <a:ext cx="532147" cy="91440"/>
        </a:xfrm>
        <a:custGeom>
          <a:avLst/>
          <a:gdLst/>
          <a:ahLst/>
          <a:cxnLst/>
          <a:rect l="0" t="0" r="0" b="0"/>
          <a:pathLst>
            <a:path>
              <a:moveTo>
                <a:pt x="0" y="45720"/>
              </a:moveTo>
              <a:lnTo>
                <a:pt x="532147" y="45720"/>
              </a:lnTo>
            </a:path>
          </a:pathLst>
        </a:custGeom>
        <a:noFill/>
        <a:ln w="12700" cap="flat" cmpd="sng" algn="ctr">
          <a:solidFill>
            <a:schemeClr val="accent2">
              <a:hueOff val="3682065"/>
              <a:satOff val="-10567"/>
              <a:lumOff val="-16919"/>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055342" y="2763404"/>
        <a:ext cx="28137" cy="5627"/>
      </dsp:txXfrm>
    </dsp:sp>
    <dsp:sp modelId="{7B2B74C9-7D6F-43FE-AC3E-90B0FAE24196}">
      <dsp:nvSpPr>
        <dsp:cNvPr id="0" name=""/>
        <dsp:cNvSpPr/>
      </dsp:nvSpPr>
      <dsp:spPr>
        <a:xfrm>
          <a:off x="358407" y="2032198"/>
          <a:ext cx="2446730" cy="1468038"/>
        </a:xfrm>
        <a:prstGeom prst="rect">
          <a:avLst/>
        </a:prstGeom>
        <a:solidFill>
          <a:schemeClr val="accent2">
            <a:hueOff val="3221807"/>
            <a:satOff val="-9246"/>
            <a:lumOff val="-14805"/>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9892" tIns="125848" rIns="119892" bIns="125848" numCol="1" spcCol="1270" anchor="ctr" anchorCtr="0">
          <a:noAutofit/>
        </a:bodyPr>
        <a:lstStyle/>
        <a:p>
          <a:pPr marL="0" lvl="0" indent="0" algn="ctr" defTabSz="800100">
            <a:lnSpc>
              <a:spcPct val="90000"/>
            </a:lnSpc>
            <a:spcBef>
              <a:spcPct val="0"/>
            </a:spcBef>
            <a:spcAft>
              <a:spcPct val="35000"/>
            </a:spcAft>
            <a:buNone/>
          </a:pPr>
          <a:r>
            <a:rPr lang="en-GB" sz="1800" kern="1200" dirty="0"/>
            <a:t>SIMPL development was paused due to other work commitments.</a:t>
          </a:r>
          <a:endParaRPr lang="en-US" sz="1800" kern="1200" dirty="0"/>
        </a:p>
      </dsp:txBody>
      <dsp:txXfrm>
        <a:off x="358407" y="2032198"/>
        <a:ext cx="2446730" cy="1468038"/>
      </dsp:txXfrm>
    </dsp:sp>
    <dsp:sp modelId="{3A3810D1-E6AC-425B-A1A9-E82233906EE5}">
      <dsp:nvSpPr>
        <dsp:cNvPr id="0" name=""/>
        <dsp:cNvSpPr/>
      </dsp:nvSpPr>
      <dsp:spPr>
        <a:xfrm>
          <a:off x="5812816" y="2720498"/>
          <a:ext cx="532147" cy="91440"/>
        </a:xfrm>
        <a:custGeom>
          <a:avLst/>
          <a:gdLst/>
          <a:ahLst/>
          <a:cxnLst/>
          <a:rect l="0" t="0" r="0" b="0"/>
          <a:pathLst>
            <a:path>
              <a:moveTo>
                <a:pt x="0" y="45720"/>
              </a:moveTo>
              <a:lnTo>
                <a:pt x="532147" y="45720"/>
              </a:lnTo>
            </a:path>
          </a:pathLst>
        </a:custGeom>
        <a:noFill/>
        <a:ln w="12700" cap="flat" cmpd="sng" algn="ctr">
          <a:solidFill>
            <a:schemeClr val="accent2">
              <a:hueOff val="4602581"/>
              <a:satOff val="-13209"/>
              <a:lumOff val="-21149"/>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064821" y="2763404"/>
        <a:ext cx="28137" cy="5627"/>
      </dsp:txXfrm>
    </dsp:sp>
    <dsp:sp modelId="{FB356FC4-391B-4B31-9994-D8868BFAC812}">
      <dsp:nvSpPr>
        <dsp:cNvPr id="0" name=""/>
        <dsp:cNvSpPr/>
      </dsp:nvSpPr>
      <dsp:spPr>
        <a:xfrm>
          <a:off x="3367885" y="2032198"/>
          <a:ext cx="2446730" cy="1468038"/>
        </a:xfrm>
        <a:prstGeom prst="rect">
          <a:avLst/>
        </a:prstGeom>
        <a:solidFill>
          <a:schemeClr val="accent2">
            <a:hueOff val="4027259"/>
            <a:satOff val="-11558"/>
            <a:lumOff val="-18506"/>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9892" tIns="125848" rIns="119892" bIns="125848" numCol="1" spcCol="1270" anchor="ctr" anchorCtr="0">
          <a:noAutofit/>
        </a:bodyPr>
        <a:lstStyle/>
        <a:p>
          <a:pPr marL="0" lvl="0" indent="0" algn="ctr" defTabSz="800100">
            <a:lnSpc>
              <a:spcPct val="90000"/>
            </a:lnSpc>
            <a:spcBef>
              <a:spcPct val="0"/>
            </a:spcBef>
            <a:spcAft>
              <a:spcPct val="35000"/>
            </a:spcAft>
            <a:buNone/>
          </a:pPr>
          <a:r>
            <a:rPr lang="en-GB" sz="1800" kern="1200"/>
            <a:t>In 2019, I began thinking about using SIMPL as “assembly language” for a VM.</a:t>
          </a:r>
          <a:endParaRPr lang="en-US" sz="1800" kern="1200"/>
        </a:p>
      </dsp:txBody>
      <dsp:txXfrm>
        <a:off x="3367885" y="2032198"/>
        <a:ext cx="2446730" cy="1468038"/>
      </dsp:txXfrm>
    </dsp:sp>
    <dsp:sp modelId="{FD7DDC31-3470-4507-A4F2-D0BE2BF966AF}">
      <dsp:nvSpPr>
        <dsp:cNvPr id="0" name=""/>
        <dsp:cNvSpPr/>
      </dsp:nvSpPr>
      <dsp:spPr>
        <a:xfrm>
          <a:off x="8822294" y="2720498"/>
          <a:ext cx="532147" cy="91440"/>
        </a:xfrm>
        <a:custGeom>
          <a:avLst/>
          <a:gdLst/>
          <a:ahLst/>
          <a:cxnLst/>
          <a:rect l="0" t="0" r="0" b="0"/>
          <a:pathLst>
            <a:path>
              <a:moveTo>
                <a:pt x="0" y="45720"/>
              </a:moveTo>
              <a:lnTo>
                <a:pt x="532147" y="45720"/>
              </a:lnTo>
            </a:path>
          </a:pathLst>
        </a:custGeom>
        <a:noFill/>
        <a:ln w="12700" cap="flat" cmpd="sng" algn="ctr">
          <a:solidFill>
            <a:schemeClr val="accent2">
              <a:hueOff val="5523098"/>
              <a:satOff val="-15851"/>
              <a:lumOff val="-25379"/>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9074299" y="2763404"/>
        <a:ext cx="28137" cy="5627"/>
      </dsp:txXfrm>
    </dsp:sp>
    <dsp:sp modelId="{C65A2500-3269-4884-86CF-AC1CC3CD1120}">
      <dsp:nvSpPr>
        <dsp:cNvPr id="0" name=""/>
        <dsp:cNvSpPr/>
      </dsp:nvSpPr>
      <dsp:spPr>
        <a:xfrm>
          <a:off x="6377363" y="2032198"/>
          <a:ext cx="2446730" cy="1468038"/>
        </a:xfrm>
        <a:prstGeom prst="rect">
          <a:avLst/>
        </a:prstGeom>
        <a:solidFill>
          <a:schemeClr val="accent2">
            <a:hueOff val="4832710"/>
            <a:satOff val="-13870"/>
            <a:lumOff val="-22207"/>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9892" tIns="125848" rIns="119892" bIns="125848" numCol="1" spcCol="1270" anchor="ctr" anchorCtr="0">
          <a:noAutofit/>
        </a:bodyPr>
        <a:lstStyle/>
        <a:p>
          <a:pPr marL="0" lvl="0" indent="0" algn="ctr" defTabSz="800100">
            <a:lnSpc>
              <a:spcPct val="90000"/>
            </a:lnSpc>
            <a:spcBef>
              <a:spcPct val="0"/>
            </a:spcBef>
            <a:spcAft>
              <a:spcPct val="35000"/>
            </a:spcAft>
            <a:buNone/>
          </a:pPr>
          <a:r>
            <a:rPr lang="en-GB" sz="1800" kern="1200"/>
            <a:t>I needed to find a simple solution to implementing the missing stacks. </a:t>
          </a:r>
          <a:endParaRPr lang="en-US" sz="1800" kern="1200"/>
        </a:p>
      </dsp:txBody>
      <dsp:txXfrm>
        <a:off x="6377363" y="2032198"/>
        <a:ext cx="2446730" cy="1468038"/>
      </dsp:txXfrm>
    </dsp:sp>
    <dsp:sp modelId="{895BEE12-A7F9-485A-A9E0-B956AF5D9DB3}">
      <dsp:nvSpPr>
        <dsp:cNvPr id="0" name=""/>
        <dsp:cNvSpPr/>
      </dsp:nvSpPr>
      <dsp:spPr>
        <a:xfrm>
          <a:off x="1581772" y="3498437"/>
          <a:ext cx="9028435" cy="532147"/>
        </a:xfrm>
        <a:custGeom>
          <a:avLst/>
          <a:gdLst/>
          <a:ahLst/>
          <a:cxnLst/>
          <a:rect l="0" t="0" r="0" b="0"/>
          <a:pathLst>
            <a:path>
              <a:moveTo>
                <a:pt x="9028435" y="0"/>
              </a:moveTo>
              <a:lnTo>
                <a:pt x="9028435" y="283173"/>
              </a:lnTo>
              <a:lnTo>
                <a:pt x="0" y="283173"/>
              </a:lnTo>
              <a:lnTo>
                <a:pt x="0" y="532147"/>
              </a:lnTo>
            </a:path>
          </a:pathLst>
        </a:custGeom>
        <a:noFill/>
        <a:ln w="12700" cap="flat" cmpd="sng" algn="ctr">
          <a:solidFill>
            <a:schemeClr val="accent2">
              <a:hueOff val="6443614"/>
              <a:satOff val="-18493"/>
              <a:lumOff val="-29609"/>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869841" y="3761697"/>
        <a:ext cx="452297" cy="5627"/>
      </dsp:txXfrm>
    </dsp:sp>
    <dsp:sp modelId="{915F0A3E-2F43-4094-A69C-8E5E788762AA}">
      <dsp:nvSpPr>
        <dsp:cNvPr id="0" name=""/>
        <dsp:cNvSpPr/>
      </dsp:nvSpPr>
      <dsp:spPr>
        <a:xfrm>
          <a:off x="9386842" y="2032198"/>
          <a:ext cx="2446730" cy="1468038"/>
        </a:xfrm>
        <a:prstGeom prst="rect">
          <a:avLst/>
        </a:prstGeom>
        <a:solidFill>
          <a:schemeClr val="accent2">
            <a:hueOff val="5638162"/>
            <a:satOff val="-16181"/>
            <a:lumOff val="-25908"/>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9892" tIns="125848" rIns="119892" bIns="125848" numCol="1" spcCol="1270" anchor="ctr" anchorCtr="0">
          <a:noAutofit/>
        </a:bodyPr>
        <a:lstStyle/>
        <a:p>
          <a:pPr marL="0" lvl="0" indent="0" algn="ctr" defTabSz="800100">
            <a:lnSpc>
              <a:spcPct val="90000"/>
            </a:lnSpc>
            <a:spcBef>
              <a:spcPct val="0"/>
            </a:spcBef>
            <a:spcAft>
              <a:spcPct val="35000"/>
            </a:spcAft>
            <a:buNone/>
          </a:pPr>
          <a:r>
            <a:rPr lang="en-GB" sz="1800" kern="1200"/>
            <a:t>I had watched John Hardy’s  presentations on Forth for Z80.</a:t>
          </a:r>
          <a:endParaRPr lang="en-US" sz="1800" kern="1200"/>
        </a:p>
      </dsp:txBody>
      <dsp:txXfrm>
        <a:off x="9386842" y="2032198"/>
        <a:ext cx="2446730" cy="1468038"/>
      </dsp:txXfrm>
    </dsp:sp>
    <dsp:sp modelId="{FB30655E-E429-4287-B83A-399EA1B1D215}">
      <dsp:nvSpPr>
        <dsp:cNvPr id="0" name=""/>
        <dsp:cNvSpPr/>
      </dsp:nvSpPr>
      <dsp:spPr>
        <a:xfrm>
          <a:off x="358407" y="4062985"/>
          <a:ext cx="2446730" cy="1468038"/>
        </a:xfrm>
        <a:prstGeom prst="rect">
          <a:avLst/>
        </a:prstGeom>
        <a:solidFill>
          <a:schemeClr val="accent2">
            <a:hueOff val="6443614"/>
            <a:satOff val="-18493"/>
            <a:lumOff val="-29609"/>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9892" tIns="125848" rIns="119892" bIns="125848" numCol="1" spcCol="1270" anchor="ctr" anchorCtr="0">
          <a:noAutofit/>
        </a:bodyPr>
        <a:lstStyle/>
        <a:p>
          <a:pPr marL="0" lvl="0" indent="0" algn="ctr" defTabSz="800100">
            <a:lnSpc>
              <a:spcPct val="90000"/>
            </a:lnSpc>
            <a:spcBef>
              <a:spcPct val="0"/>
            </a:spcBef>
            <a:spcAft>
              <a:spcPct val="35000"/>
            </a:spcAft>
            <a:buNone/>
          </a:pPr>
          <a:r>
            <a:rPr lang="en-GB" sz="1800" kern="1200"/>
            <a:t>This  encouraged me to write SIMPL in Z80 assembly language for my RC2014</a:t>
          </a:r>
          <a:endParaRPr lang="en-US" sz="1800" kern="1200"/>
        </a:p>
      </dsp:txBody>
      <dsp:txXfrm>
        <a:off x="358407" y="4062985"/>
        <a:ext cx="2446730" cy="146803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B04ED73-C4B6-41A4-B201-96AC95426498}">
      <dsp:nvSpPr>
        <dsp:cNvPr id="0" name=""/>
        <dsp:cNvSpPr/>
      </dsp:nvSpPr>
      <dsp:spPr>
        <a:xfrm>
          <a:off x="2576078" y="710350"/>
          <a:ext cx="545134" cy="91440"/>
        </a:xfrm>
        <a:custGeom>
          <a:avLst/>
          <a:gdLst/>
          <a:ahLst/>
          <a:cxnLst/>
          <a:rect l="0" t="0" r="0" b="0"/>
          <a:pathLst>
            <a:path>
              <a:moveTo>
                <a:pt x="0" y="45720"/>
              </a:moveTo>
              <a:lnTo>
                <a:pt x="545134" y="45720"/>
              </a:lnTo>
            </a:path>
          </a:pathLst>
        </a:custGeom>
        <a:noFill/>
        <a:ln w="1270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2834252" y="753188"/>
        <a:ext cx="28786" cy="5762"/>
      </dsp:txXfrm>
    </dsp:sp>
    <dsp:sp modelId="{33536922-6E49-4FEF-936F-2F3D106C53B1}">
      <dsp:nvSpPr>
        <dsp:cNvPr id="0" name=""/>
        <dsp:cNvSpPr/>
      </dsp:nvSpPr>
      <dsp:spPr>
        <a:xfrm>
          <a:off x="74686" y="5112"/>
          <a:ext cx="2503191" cy="1501915"/>
        </a:xfrm>
        <a:prstGeom prst="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2658" tIns="128752" rIns="122658" bIns="128752" numCol="1" spcCol="1270" anchor="ctr" anchorCtr="0">
          <a:noAutofit/>
        </a:bodyPr>
        <a:lstStyle/>
        <a:p>
          <a:pPr marL="0" lvl="0" indent="0" algn="ctr" defTabSz="711200">
            <a:lnSpc>
              <a:spcPct val="90000"/>
            </a:lnSpc>
            <a:spcBef>
              <a:spcPct val="0"/>
            </a:spcBef>
            <a:spcAft>
              <a:spcPct val="35000"/>
            </a:spcAft>
            <a:buNone/>
          </a:pPr>
          <a:r>
            <a:rPr lang="en-GB" sz="1600" kern="1200" dirty="0"/>
            <a:t>In lockdown of Spring 2021, I heard about the STABLE language by Sandor Schneider.</a:t>
          </a:r>
          <a:endParaRPr lang="en-US" sz="1600" kern="1200" dirty="0"/>
        </a:p>
      </dsp:txBody>
      <dsp:txXfrm>
        <a:off x="74686" y="5112"/>
        <a:ext cx="2503191" cy="1501915"/>
      </dsp:txXfrm>
    </dsp:sp>
    <dsp:sp modelId="{B52D0430-75FE-4A0B-A382-7C0E00E494B1}">
      <dsp:nvSpPr>
        <dsp:cNvPr id="0" name=""/>
        <dsp:cNvSpPr/>
      </dsp:nvSpPr>
      <dsp:spPr>
        <a:xfrm>
          <a:off x="5655004" y="710350"/>
          <a:ext cx="545134" cy="91440"/>
        </a:xfrm>
        <a:custGeom>
          <a:avLst/>
          <a:gdLst/>
          <a:ahLst/>
          <a:cxnLst/>
          <a:rect l="0" t="0" r="0" b="0"/>
          <a:pathLst>
            <a:path>
              <a:moveTo>
                <a:pt x="0" y="45720"/>
              </a:moveTo>
              <a:lnTo>
                <a:pt x="545134" y="45720"/>
              </a:lnTo>
            </a:path>
          </a:pathLst>
        </a:custGeom>
        <a:noFill/>
        <a:ln w="12700" cap="flat" cmpd="sng" algn="ctr">
          <a:solidFill>
            <a:schemeClr val="accent2">
              <a:hueOff val="920516"/>
              <a:satOff val="-2642"/>
              <a:lumOff val="-423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5913178" y="753188"/>
        <a:ext cx="28786" cy="5762"/>
      </dsp:txXfrm>
    </dsp:sp>
    <dsp:sp modelId="{2DA51FE5-FADA-4E42-914C-DCD5FA9905C7}">
      <dsp:nvSpPr>
        <dsp:cNvPr id="0" name=""/>
        <dsp:cNvSpPr/>
      </dsp:nvSpPr>
      <dsp:spPr>
        <a:xfrm>
          <a:off x="3153612" y="5112"/>
          <a:ext cx="2503191" cy="1501915"/>
        </a:xfrm>
        <a:prstGeom prst="rect">
          <a:avLst/>
        </a:prstGeom>
        <a:solidFill>
          <a:schemeClr val="accent2">
            <a:hueOff val="805452"/>
            <a:satOff val="-2312"/>
            <a:lumOff val="-3701"/>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2658" tIns="128752" rIns="122658" bIns="128752" numCol="1" spcCol="1270" anchor="ctr" anchorCtr="0">
          <a:noAutofit/>
        </a:bodyPr>
        <a:lstStyle/>
        <a:p>
          <a:pPr marL="0" lvl="0" indent="0" algn="ctr" defTabSz="711200">
            <a:lnSpc>
              <a:spcPct val="90000"/>
            </a:lnSpc>
            <a:spcBef>
              <a:spcPct val="0"/>
            </a:spcBef>
            <a:spcAft>
              <a:spcPct val="35000"/>
            </a:spcAft>
            <a:buNone/>
          </a:pPr>
          <a:r>
            <a:rPr lang="en-GB" sz="1600" kern="1200" dirty="0"/>
            <a:t>STABLE is a minimal interpreted bytecode language, written in 50 lines of compact C.</a:t>
          </a:r>
          <a:endParaRPr lang="en-US" sz="1600" kern="1200" dirty="0"/>
        </a:p>
      </dsp:txBody>
      <dsp:txXfrm>
        <a:off x="3153612" y="5112"/>
        <a:ext cx="2503191" cy="1501915"/>
      </dsp:txXfrm>
    </dsp:sp>
    <dsp:sp modelId="{3EAD567F-F8CB-43C7-A3C7-65278AE17D27}">
      <dsp:nvSpPr>
        <dsp:cNvPr id="0" name=""/>
        <dsp:cNvSpPr/>
      </dsp:nvSpPr>
      <dsp:spPr>
        <a:xfrm>
          <a:off x="8733930" y="710350"/>
          <a:ext cx="545134" cy="91440"/>
        </a:xfrm>
        <a:custGeom>
          <a:avLst/>
          <a:gdLst/>
          <a:ahLst/>
          <a:cxnLst/>
          <a:rect l="0" t="0" r="0" b="0"/>
          <a:pathLst>
            <a:path>
              <a:moveTo>
                <a:pt x="0" y="45720"/>
              </a:moveTo>
              <a:lnTo>
                <a:pt x="545134" y="45720"/>
              </a:lnTo>
            </a:path>
          </a:pathLst>
        </a:custGeom>
        <a:noFill/>
        <a:ln w="12700" cap="flat" cmpd="sng" algn="ctr">
          <a:solidFill>
            <a:schemeClr val="accent2">
              <a:hueOff val="1841033"/>
              <a:satOff val="-5284"/>
              <a:lumOff val="-846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8992104" y="753188"/>
        <a:ext cx="28786" cy="5762"/>
      </dsp:txXfrm>
    </dsp:sp>
    <dsp:sp modelId="{809D311E-1D4A-4B75-AE69-705D2489FCC1}">
      <dsp:nvSpPr>
        <dsp:cNvPr id="0" name=""/>
        <dsp:cNvSpPr/>
      </dsp:nvSpPr>
      <dsp:spPr>
        <a:xfrm>
          <a:off x="6232539" y="5112"/>
          <a:ext cx="2503191" cy="1501915"/>
        </a:xfrm>
        <a:prstGeom prst="rect">
          <a:avLst/>
        </a:prstGeom>
        <a:solidFill>
          <a:schemeClr val="accent2">
            <a:hueOff val="1610903"/>
            <a:satOff val="-4623"/>
            <a:lumOff val="-7402"/>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2658" tIns="128752" rIns="122658" bIns="128752" numCol="1" spcCol="1270" anchor="ctr" anchorCtr="0">
          <a:noAutofit/>
        </a:bodyPr>
        <a:lstStyle/>
        <a:p>
          <a:pPr marL="0" lvl="0" indent="0" algn="ctr" defTabSz="711200">
            <a:lnSpc>
              <a:spcPct val="90000"/>
            </a:lnSpc>
            <a:spcBef>
              <a:spcPct val="0"/>
            </a:spcBef>
            <a:spcAft>
              <a:spcPct val="35000"/>
            </a:spcAft>
            <a:buNone/>
          </a:pPr>
          <a:r>
            <a:rPr lang="en-GB" sz="1600" kern="1200" dirty="0"/>
            <a:t>Most importantly, this gave me formal implementations for the stacks, in C.</a:t>
          </a:r>
          <a:endParaRPr lang="en-US" sz="1600" kern="1200" dirty="0"/>
        </a:p>
      </dsp:txBody>
      <dsp:txXfrm>
        <a:off x="6232539" y="5112"/>
        <a:ext cx="2503191" cy="1501915"/>
      </dsp:txXfrm>
    </dsp:sp>
    <dsp:sp modelId="{88788A1A-7120-4D95-8566-2AD557D45ACE}">
      <dsp:nvSpPr>
        <dsp:cNvPr id="0" name=""/>
        <dsp:cNvSpPr/>
      </dsp:nvSpPr>
      <dsp:spPr>
        <a:xfrm>
          <a:off x="1326282" y="1505227"/>
          <a:ext cx="9386581" cy="545134"/>
        </a:xfrm>
        <a:custGeom>
          <a:avLst/>
          <a:gdLst/>
          <a:ahLst/>
          <a:cxnLst/>
          <a:rect l="0" t="0" r="0" b="0"/>
          <a:pathLst>
            <a:path>
              <a:moveTo>
                <a:pt x="9386581" y="0"/>
              </a:moveTo>
              <a:lnTo>
                <a:pt x="9386581" y="289667"/>
              </a:lnTo>
              <a:lnTo>
                <a:pt x="0" y="289667"/>
              </a:lnTo>
              <a:lnTo>
                <a:pt x="0" y="545134"/>
              </a:lnTo>
            </a:path>
          </a:pathLst>
        </a:custGeom>
        <a:noFill/>
        <a:ln w="12700" cap="flat" cmpd="sng" algn="ctr">
          <a:solidFill>
            <a:schemeClr val="accent2">
              <a:hueOff val="2761549"/>
              <a:satOff val="-7926"/>
              <a:lumOff val="-1269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5784468" y="1774913"/>
        <a:ext cx="470211" cy="5762"/>
      </dsp:txXfrm>
    </dsp:sp>
    <dsp:sp modelId="{0BC18062-3460-4E57-B384-B05554F13AE0}">
      <dsp:nvSpPr>
        <dsp:cNvPr id="0" name=""/>
        <dsp:cNvSpPr/>
      </dsp:nvSpPr>
      <dsp:spPr>
        <a:xfrm>
          <a:off x="9311465" y="5112"/>
          <a:ext cx="2802798" cy="1501915"/>
        </a:xfrm>
        <a:prstGeom prst="rect">
          <a:avLst/>
        </a:prstGeom>
        <a:solidFill>
          <a:schemeClr val="accent2">
            <a:hueOff val="2416355"/>
            <a:satOff val="-6935"/>
            <a:lumOff val="-11103"/>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2658" tIns="128752" rIns="122658" bIns="128752" numCol="1" spcCol="1270" anchor="ctr" anchorCtr="0">
          <a:noAutofit/>
        </a:bodyPr>
        <a:lstStyle/>
        <a:p>
          <a:pPr marL="0" lvl="0" indent="0" algn="ctr" defTabSz="711200">
            <a:lnSpc>
              <a:spcPct val="90000"/>
            </a:lnSpc>
            <a:spcBef>
              <a:spcPct val="0"/>
            </a:spcBef>
            <a:spcAft>
              <a:spcPct val="35000"/>
            </a:spcAft>
            <a:buNone/>
          </a:pPr>
          <a:r>
            <a:rPr lang="en-GB" sz="1600" kern="1200" dirty="0"/>
            <a:t>At the same time, John, Sandor and I founded “Minimalist Computing” on Facebook.</a:t>
          </a:r>
          <a:endParaRPr lang="en-US" sz="1600" kern="1200" dirty="0"/>
        </a:p>
      </dsp:txBody>
      <dsp:txXfrm>
        <a:off x="9311465" y="5112"/>
        <a:ext cx="2802798" cy="1501915"/>
      </dsp:txXfrm>
    </dsp:sp>
    <dsp:sp modelId="{601C5211-9411-45DF-BEA7-57C5E92AFB3D}">
      <dsp:nvSpPr>
        <dsp:cNvPr id="0" name=""/>
        <dsp:cNvSpPr/>
      </dsp:nvSpPr>
      <dsp:spPr>
        <a:xfrm>
          <a:off x="2576078" y="2787999"/>
          <a:ext cx="545134" cy="91440"/>
        </a:xfrm>
        <a:custGeom>
          <a:avLst/>
          <a:gdLst/>
          <a:ahLst/>
          <a:cxnLst/>
          <a:rect l="0" t="0" r="0" b="0"/>
          <a:pathLst>
            <a:path>
              <a:moveTo>
                <a:pt x="0" y="45720"/>
              </a:moveTo>
              <a:lnTo>
                <a:pt x="545134" y="45720"/>
              </a:lnTo>
            </a:path>
          </a:pathLst>
        </a:custGeom>
        <a:noFill/>
        <a:ln w="12700" cap="flat" cmpd="sng" algn="ctr">
          <a:solidFill>
            <a:schemeClr val="accent2">
              <a:hueOff val="3682065"/>
              <a:satOff val="-10567"/>
              <a:lumOff val="-16919"/>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2834252" y="2830838"/>
        <a:ext cx="28786" cy="5762"/>
      </dsp:txXfrm>
    </dsp:sp>
    <dsp:sp modelId="{33B1BC3A-75FB-4262-9AA4-115FDF7FA4B8}">
      <dsp:nvSpPr>
        <dsp:cNvPr id="0" name=""/>
        <dsp:cNvSpPr/>
      </dsp:nvSpPr>
      <dsp:spPr>
        <a:xfrm>
          <a:off x="74686" y="2082761"/>
          <a:ext cx="2503191" cy="1501915"/>
        </a:xfrm>
        <a:prstGeom prst="rect">
          <a:avLst/>
        </a:prstGeom>
        <a:solidFill>
          <a:schemeClr val="accent2">
            <a:hueOff val="3221807"/>
            <a:satOff val="-9246"/>
            <a:lumOff val="-14805"/>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2658" tIns="128752" rIns="122658" bIns="128752" numCol="1" spcCol="1270" anchor="ctr" anchorCtr="0">
          <a:noAutofit/>
        </a:bodyPr>
        <a:lstStyle/>
        <a:p>
          <a:pPr marL="0" lvl="0" indent="0" algn="ctr" defTabSz="711200">
            <a:lnSpc>
              <a:spcPct val="90000"/>
            </a:lnSpc>
            <a:spcBef>
              <a:spcPct val="0"/>
            </a:spcBef>
            <a:spcAft>
              <a:spcPct val="35000"/>
            </a:spcAft>
            <a:buNone/>
          </a:pPr>
          <a:r>
            <a:rPr lang="en-GB" sz="1600" kern="1200" dirty="0"/>
            <a:t>John and I discussed an implementation of such an interpreter on the Z80.</a:t>
          </a:r>
          <a:endParaRPr lang="en-US" sz="1600" kern="1200" dirty="0"/>
        </a:p>
      </dsp:txBody>
      <dsp:txXfrm>
        <a:off x="74686" y="2082761"/>
        <a:ext cx="2503191" cy="1501915"/>
      </dsp:txXfrm>
    </dsp:sp>
    <dsp:sp modelId="{CF0CF5AB-7E4B-469F-B41A-ABB70FCE2571}">
      <dsp:nvSpPr>
        <dsp:cNvPr id="0" name=""/>
        <dsp:cNvSpPr/>
      </dsp:nvSpPr>
      <dsp:spPr>
        <a:xfrm>
          <a:off x="6259275" y="2787999"/>
          <a:ext cx="545134" cy="91440"/>
        </a:xfrm>
        <a:custGeom>
          <a:avLst/>
          <a:gdLst/>
          <a:ahLst/>
          <a:cxnLst/>
          <a:rect l="0" t="0" r="0" b="0"/>
          <a:pathLst>
            <a:path>
              <a:moveTo>
                <a:pt x="0" y="45720"/>
              </a:moveTo>
              <a:lnTo>
                <a:pt x="545134" y="45720"/>
              </a:lnTo>
            </a:path>
          </a:pathLst>
        </a:custGeom>
        <a:noFill/>
        <a:ln w="12700" cap="flat" cmpd="sng" algn="ctr">
          <a:solidFill>
            <a:schemeClr val="accent2">
              <a:hueOff val="4602581"/>
              <a:satOff val="-13209"/>
              <a:lumOff val="-21149"/>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6517449" y="2830838"/>
        <a:ext cx="28786" cy="5762"/>
      </dsp:txXfrm>
    </dsp:sp>
    <dsp:sp modelId="{08E3F31E-80DD-48D2-8E7B-A9A2C322225F}">
      <dsp:nvSpPr>
        <dsp:cNvPr id="0" name=""/>
        <dsp:cNvSpPr/>
      </dsp:nvSpPr>
      <dsp:spPr>
        <a:xfrm>
          <a:off x="3153612" y="2082761"/>
          <a:ext cx="3107462" cy="1501915"/>
        </a:xfrm>
        <a:prstGeom prst="rect">
          <a:avLst/>
        </a:prstGeom>
        <a:solidFill>
          <a:schemeClr val="accent2">
            <a:hueOff val="4027259"/>
            <a:satOff val="-11558"/>
            <a:lumOff val="-18506"/>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2658" tIns="128752" rIns="122658" bIns="128752" numCol="1" spcCol="1270" anchor="ctr" anchorCtr="0">
          <a:noAutofit/>
        </a:bodyPr>
        <a:lstStyle/>
        <a:p>
          <a:pPr marL="0" lvl="0" indent="0" algn="ctr" defTabSz="711200">
            <a:lnSpc>
              <a:spcPct val="90000"/>
            </a:lnSpc>
            <a:spcBef>
              <a:spcPct val="0"/>
            </a:spcBef>
            <a:spcAft>
              <a:spcPct val="35000"/>
            </a:spcAft>
            <a:buNone/>
          </a:pPr>
          <a:r>
            <a:rPr lang="en-GB" sz="1600" kern="1200" dirty="0"/>
            <a:t>John saw MINT as an alternative to assembly language on the TEC-1 computer, a small Z80 machine developed by John in the early 80s for “Talking  Electronics” magazine in Australia.</a:t>
          </a:r>
          <a:endParaRPr lang="en-US" sz="1600" kern="1200" dirty="0"/>
        </a:p>
      </dsp:txBody>
      <dsp:txXfrm>
        <a:off x="3153612" y="2082761"/>
        <a:ext cx="3107462" cy="1501915"/>
      </dsp:txXfrm>
    </dsp:sp>
    <dsp:sp modelId="{CB4C3286-662D-48B0-9BEB-690E27CBCE3B}">
      <dsp:nvSpPr>
        <dsp:cNvPr id="0" name=""/>
        <dsp:cNvSpPr/>
      </dsp:nvSpPr>
      <dsp:spPr>
        <a:xfrm>
          <a:off x="1866809" y="3582877"/>
          <a:ext cx="6221595" cy="550240"/>
        </a:xfrm>
        <a:custGeom>
          <a:avLst/>
          <a:gdLst/>
          <a:ahLst/>
          <a:cxnLst/>
          <a:rect l="0" t="0" r="0" b="0"/>
          <a:pathLst>
            <a:path>
              <a:moveTo>
                <a:pt x="6221595" y="0"/>
              </a:moveTo>
              <a:lnTo>
                <a:pt x="6221595" y="292220"/>
              </a:lnTo>
              <a:lnTo>
                <a:pt x="0" y="292220"/>
              </a:lnTo>
              <a:lnTo>
                <a:pt x="0" y="550240"/>
              </a:lnTo>
            </a:path>
          </a:pathLst>
        </a:custGeom>
        <a:noFill/>
        <a:ln w="12700" cap="flat" cmpd="sng" algn="ctr">
          <a:solidFill>
            <a:schemeClr val="accent2">
              <a:hueOff val="5523098"/>
              <a:satOff val="-15851"/>
              <a:lumOff val="-25379"/>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4821391" y="3855115"/>
        <a:ext cx="312432" cy="5762"/>
      </dsp:txXfrm>
    </dsp:sp>
    <dsp:sp modelId="{88D1F1FA-DDFB-40E7-AD56-50C742C94067}">
      <dsp:nvSpPr>
        <dsp:cNvPr id="0" name=""/>
        <dsp:cNvSpPr/>
      </dsp:nvSpPr>
      <dsp:spPr>
        <a:xfrm>
          <a:off x="6836809" y="2082761"/>
          <a:ext cx="2503191" cy="1501915"/>
        </a:xfrm>
        <a:prstGeom prst="rect">
          <a:avLst/>
        </a:prstGeom>
        <a:solidFill>
          <a:schemeClr val="accent2">
            <a:hueOff val="4832710"/>
            <a:satOff val="-13870"/>
            <a:lumOff val="-22207"/>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2658" tIns="128752" rIns="122658" bIns="128752" numCol="1" spcCol="1270" anchor="ctr" anchorCtr="0">
          <a:noAutofit/>
        </a:bodyPr>
        <a:lstStyle/>
        <a:p>
          <a:pPr marL="0" lvl="0" indent="0" algn="ctr" defTabSz="711200">
            <a:lnSpc>
              <a:spcPct val="90000"/>
            </a:lnSpc>
            <a:spcBef>
              <a:spcPct val="0"/>
            </a:spcBef>
            <a:spcAft>
              <a:spcPct val="35000"/>
            </a:spcAft>
            <a:buNone/>
          </a:pPr>
          <a:r>
            <a:rPr lang="en-GB" sz="1600" kern="1200" dirty="0"/>
            <a:t>The TEC-1 used a hex-keypad and 7-segment LEDs,  limited to just 2K ROM, and 2K RAM.</a:t>
          </a:r>
          <a:endParaRPr lang="en-US" sz="1600" kern="1200" dirty="0"/>
        </a:p>
      </dsp:txBody>
      <dsp:txXfrm>
        <a:off x="6836809" y="2082761"/>
        <a:ext cx="2503191" cy="1501915"/>
      </dsp:txXfrm>
    </dsp:sp>
    <dsp:sp modelId="{FBAF9C42-DC08-4880-A621-4216141DFCDB}">
      <dsp:nvSpPr>
        <dsp:cNvPr id="0" name=""/>
        <dsp:cNvSpPr/>
      </dsp:nvSpPr>
      <dsp:spPr>
        <a:xfrm>
          <a:off x="3583488" y="4865648"/>
          <a:ext cx="471490" cy="91440"/>
        </a:xfrm>
        <a:custGeom>
          <a:avLst/>
          <a:gdLst/>
          <a:ahLst/>
          <a:cxnLst/>
          <a:rect l="0" t="0" r="0" b="0"/>
          <a:pathLst>
            <a:path>
              <a:moveTo>
                <a:pt x="0" y="50826"/>
              </a:moveTo>
              <a:lnTo>
                <a:pt x="252845" y="50826"/>
              </a:lnTo>
              <a:lnTo>
                <a:pt x="252845" y="45720"/>
              </a:lnTo>
              <a:lnTo>
                <a:pt x="471490" y="45720"/>
              </a:lnTo>
            </a:path>
          </a:pathLst>
        </a:custGeom>
        <a:noFill/>
        <a:ln w="12700" cap="flat" cmpd="sng" algn="ctr">
          <a:solidFill>
            <a:schemeClr val="accent2">
              <a:hueOff val="6443614"/>
              <a:satOff val="-18493"/>
              <a:lumOff val="-29609"/>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3806680" y="4908487"/>
        <a:ext cx="25105" cy="5762"/>
      </dsp:txXfrm>
    </dsp:sp>
    <dsp:sp modelId="{FECB9047-3338-418F-ACEF-D3F5184E67F6}">
      <dsp:nvSpPr>
        <dsp:cNvPr id="0" name=""/>
        <dsp:cNvSpPr/>
      </dsp:nvSpPr>
      <dsp:spPr>
        <a:xfrm>
          <a:off x="148330" y="4165517"/>
          <a:ext cx="3436957" cy="1501915"/>
        </a:xfrm>
        <a:prstGeom prst="rect">
          <a:avLst/>
        </a:prstGeom>
        <a:solidFill>
          <a:schemeClr val="accent2">
            <a:hueOff val="5638162"/>
            <a:satOff val="-16181"/>
            <a:lumOff val="-25908"/>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2658" tIns="128752" rIns="122658" bIns="128752" numCol="1" spcCol="1270" anchor="ctr" anchorCtr="0">
          <a:noAutofit/>
        </a:bodyPr>
        <a:lstStyle/>
        <a:p>
          <a:pPr marL="0" lvl="0" indent="0" algn="ctr" defTabSz="711200">
            <a:lnSpc>
              <a:spcPct val="90000"/>
            </a:lnSpc>
            <a:spcBef>
              <a:spcPct val="0"/>
            </a:spcBef>
            <a:spcAft>
              <a:spcPct val="35000"/>
            </a:spcAft>
            <a:buNone/>
          </a:pPr>
          <a:r>
            <a:rPr lang="en-GB" sz="1600" kern="1200" dirty="0"/>
            <a:t>I  worked on the inner interpreter and arithmetic routines, John handled the stack handling and arrays, and Craig Jones provided the new bit-banging serial I/O code. </a:t>
          </a:r>
          <a:br>
            <a:rPr lang="en-GB" sz="1600" kern="1200" dirty="0"/>
          </a:br>
          <a:endParaRPr lang="en-US" sz="1600" kern="1200" dirty="0"/>
        </a:p>
      </dsp:txBody>
      <dsp:txXfrm>
        <a:off x="148330" y="4165517"/>
        <a:ext cx="3436957" cy="1501915"/>
      </dsp:txXfrm>
    </dsp:sp>
    <dsp:sp modelId="{EF8EE9B5-0381-4567-8B7B-FD6F46D929CC}">
      <dsp:nvSpPr>
        <dsp:cNvPr id="0" name=""/>
        <dsp:cNvSpPr/>
      </dsp:nvSpPr>
      <dsp:spPr>
        <a:xfrm>
          <a:off x="4087378" y="4160411"/>
          <a:ext cx="4196976" cy="1501915"/>
        </a:xfrm>
        <a:prstGeom prst="rect">
          <a:avLst/>
        </a:prstGeom>
        <a:solidFill>
          <a:schemeClr val="accent2">
            <a:hueOff val="6443614"/>
            <a:satOff val="-18493"/>
            <a:lumOff val="-29609"/>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2658" tIns="128752" rIns="122658" bIns="128752" numCol="1" spcCol="1270" anchor="ctr" anchorCtr="0">
          <a:noAutofit/>
        </a:bodyPr>
        <a:lstStyle/>
        <a:p>
          <a:pPr marL="0" lvl="0" indent="0" algn="ctr" defTabSz="711200">
            <a:lnSpc>
              <a:spcPct val="90000"/>
            </a:lnSpc>
            <a:spcBef>
              <a:spcPct val="0"/>
            </a:spcBef>
            <a:spcAft>
              <a:spcPct val="35000"/>
            </a:spcAft>
            <a:buNone/>
          </a:pPr>
          <a:r>
            <a:rPr lang="en-GB" sz="1600" kern="1200" dirty="0"/>
            <a:t>MINT for Z80 was first demonstrated at Christmas 2021 on both TEC1 and RC2014. </a:t>
          </a:r>
        </a:p>
        <a:p>
          <a:pPr marL="0" lvl="0" indent="0" algn="ctr" defTabSz="711200">
            <a:lnSpc>
              <a:spcPct val="90000"/>
            </a:lnSpc>
            <a:spcBef>
              <a:spcPct val="0"/>
            </a:spcBef>
            <a:spcAft>
              <a:spcPct val="35000"/>
            </a:spcAft>
            <a:buNone/>
          </a:pPr>
          <a:r>
            <a:rPr lang="en-GB" sz="1600" kern="1200" dirty="0"/>
            <a:t>A generic and portable version  was written in C by Jason C.J. Tay,  hence  CMINT. Benchmarks  on next slide</a:t>
          </a:r>
          <a:endParaRPr lang="en-US" sz="1600" kern="1200" dirty="0"/>
        </a:p>
      </dsp:txBody>
      <dsp:txXfrm>
        <a:off x="4087378" y="4160411"/>
        <a:ext cx="4196976" cy="150191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403FA9-8470-44F1-A299-D90383E03943}">
      <dsp:nvSpPr>
        <dsp:cNvPr id="0" name=""/>
        <dsp:cNvSpPr/>
      </dsp:nvSpPr>
      <dsp:spPr>
        <a:xfrm>
          <a:off x="0" y="1671"/>
          <a:ext cx="11245849" cy="712271"/>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CD14C40-B914-4F15-9500-742BD25347F8}">
      <dsp:nvSpPr>
        <dsp:cNvPr id="0" name=""/>
        <dsp:cNvSpPr/>
      </dsp:nvSpPr>
      <dsp:spPr>
        <a:xfrm>
          <a:off x="215462" y="161932"/>
          <a:ext cx="391749" cy="39174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AC0B082-2E88-42D5-B83E-3043F4366B51}">
      <dsp:nvSpPr>
        <dsp:cNvPr id="0" name=""/>
        <dsp:cNvSpPr/>
      </dsp:nvSpPr>
      <dsp:spPr>
        <a:xfrm>
          <a:off x="822673" y="1671"/>
          <a:ext cx="10423176" cy="7122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5382" tIns="75382" rIns="75382" bIns="75382" numCol="1" spcCol="1270" anchor="ctr" anchorCtr="0">
          <a:noAutofit/>
        </a:bodyPr>
        <a:lstStyle/>
        <a:p>
          <a:pPr marL="0" lvl="0" indent="0" algn="l" defTabSz="844550">
            <a:lnSpc>
              <a:spcPct val="90000"/>
            </a:lnSpc>
            <a:spcBef>
              <a:spcPct val="0"/>
            </a:spcBef>
            <a:spcAft>
              <a:spcPct val="35000"/>
            </a:spcAft>
            <a:buNone/>
          </a:pPr>
          <a:r>
            <a:rPr lang="en-GB" sz="1900" kern="1200" dirty="0"/>
            <a:t>MINT reserves the \ character as a possible means to extend the language.</a:t>
          </a:r>
          <a:endParaRPr lang="en-US" sz="1900" kern="1200" dirty="0"/>
        </a:p>
      </dsp:txBody>
      <dsp:txXfrm>
        <a:off x="822673" y="1671"/>
        <a:ext cx="10423176" cy="712271"/>
      </dsp:txXfrm>
    </dsp:sp>
    <dsp:sp modelId="{5F0833B2-2236-480F-B162-CFDA52A29386}">
      <dsp:nvSpPr>
        <dsp:cNvPr id="0" name=""/>
        <dsp:cNvSpPr/>
      </dsp:nvSpPr>
      <dsp:spPr>
        <a:xfrm>
          <a:off x="0" y="892010"/>
          <a:ext cx="11245849" cy="712271"/>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5948AF7-9C18-4D67-8119-2E8D65CD7265}">
      <dsp:nvSpPr>
        <dsp:cNvPr id="0" name=""/>
        <dsp:cNvSpPr/>
      </dsp:nvSpPr>
      <dsp:spPr>
        <a:xfrm>
          <a:off x="215462" y="1052271"/>
          <a:ext cx="391749" cy="39174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5A9D14C-8215-4A99-8799-61A182BB94F5}">
      <dsp:nvSpPr>
        <dsp:cNvPr id="0" name=""/>
        <dsp:cNvSpPr/>
      </dsp:nvSpPr>
      <dsp:spPr>
        <a:xfrm>
          <a:off x="822673" y="892010"/>
          <a:ext cx="10423176" cy="7122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5382" tIns="75382" rIns="75382" bIns="75382" numCol="1" spcCol="1270" anchor="ctr" anchorCtr="0">
          <a:noAutofit/>
        </a:bodyPr>
        <a:lstStyle/>
        <a:p>
          <a:pPr marL="0" lvl="0" indent="0" algn="l" defTabSz="844550">
            <a:lnSpc>
              <a:spcPct val="90000"/>
            </a:lnSpc>
            <a:spcBef>
              <a:spcPct val="0"/>
            </a:spcBef>
            <a:spcAft>
              <a:spcPct val="35000"/>
            </a:spcAft>
            <a:buNone/>
          </a:pPr>
          <a:r>
            <a:rPr lang="en-GB" sz="1900" kern="1200"/>
            <a:t>The basic MINT code avoids using this character, permitting it to be used as a tag to infer different meaning or syntax - a bit like Chuck Moore’s colorForth.</a:t>
          </a:r>
          <a:endParaRPr lang="en-US" sz="1900" kern="1200"/>
        </a:p>
      </dsp:txBody>
      <dsp:txXfrm>
        <a:off x="822673" y="892010"/>
        <a:ext cx="10423176" cy="712271"/>
      </dsp:txXfrm>
    </dsp:sp>
    <dsp:sp modelId="{0813682F-5D4D-4839-A861-B54385731D82}">
      <dsp:nvSpPr>
        <dsp:cNvPr id="0" name=""/>
        <dsp:cNvSpPr/>
      </dsp:nvSpPr>
      <dsp:spPr>
        <a:xfrm>
          <a:off x="0" y="1782350"/>
          <a:ext cx="11245849" cy="712271"/>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49E762E-B362-4D67-8000-DAD74A37295D}">
      <dsp:nvSpPr>
        <dsp:cNvPr id="0" name=""/>
        <dsp:cNvSpPr/>
      </dsp:nvSpPr>
      <dsp:spPr>
        <a:xfrm>
          <a:off x="215462" y="1942611"/>
          <a:ext cx="391749" cy="39174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875854C-8610-43CA-AE41-15886D6E3A08}">
      <dsp:nvSpPr>
        <dsp:cNvPr id="0" name=""/>
        <dsp:cNvSpPr/>
      </dsp:nvSpPr>
      <dsp:spPr>
        <a:xfrm>
          <a:off x="822673" y="1782350"/>
          <a:ext cx="10423176" cy="7122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5382" tIns="75382" rIns="75382" bIns="75382" numCol="1" spcCol="1270" anchor="ctr" anchorCtr="0">
          <a:noAutofit/>
        </a:bodyPr>
        <a:lstStyle/>
        <a:p>
          <a:pPr marL="0" lvl="0" indent="0" algn="l" defTabSz="844550">
            <a:lnSpc>
              <a:spcPct val="90000"/>
            </a:lnSpc>
            <a:spcBef>
              <a:spcPct val="0"/>
            </a:spcBef>
            <a:spcAft>
              <a:spcPct val="35000"/>
            </a:spcAft>
            <a:buNone/>
          </a:pPr>
          <a:r>
            <a:rPr lang="en-GB" sz="1900" kern="1200"/>
            <a:t>Using a \ tag would allow longer word names &amp; the use of a dictionary search.</a:t>
          </a:r>
          <a:endParaRPr lang="en-US" sz="1900" kern="1200"/>
        </a:p>
      </dsp:txBody>
      <dsp:txXfrm>
        <a:off x="822673" y="1782350"/>
        <a:ext cx="10423176" cy="712271"/>
      </dsp:txXfrm>
    </dsp:sp>
    <dsp:sp modelId="{16FF1E07-3651-4635-9495-C6A9650F28D8}">
      <dsp:nvSpPr>
        <dsp:cNvPr id="0" name=""/>
        <dsp:cNvSpPr/>
      </dsp:nvSpPr>
      <dsp:spPr>
        <a:xfrm>
          <a:off x="0" y="2672689"/>
          <a:ext cx="11245849" cy="712271"/>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E6C8B5D-765E-4246-94ED-B120F76B6588}">
      <dsp:nvSpPr>
        <dsp:cNvPr id="0" name=""/>
        <dsp:cNvSpPr/>
      </dsp:nvSpPr>
      <dsp:spPr>
        <a:xfrm>
          <a:off x="215462" y="2832950"/>
          <a:ext cx="391749" cy="39174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1CA8971-4F28-4B19-9DC1-D576556FB018}">
      <dsp:nvSpPr>
        <dsp:cNvPr id="0" name=""/>
        <dsp:cNvSpPr/>
      </dsp:nvSpPr>
      <dsp:spPr>
        <a:xfrm>
          <a:off x="822673" y="2672689"/>
          <a:ext cx="10423176" cy="7122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5382" tIns="75382" rIns="75382" bIns="75382" numCol="1" spcCol="1270" anchor="ctr" anchorCtr="0">
          <a:noAutofit/>
        </a:bodyPr>
        <a:lstStyle/>
        <a:p>
          <a:pPr marL="0" lvl="0" indent="0" algn="l" defTabSz="844550">
            <a:lnSpc>
              <a:spcPct val="90000"/>
            </a:lnSpc>
            <a:spcBef>
              <a:spcPct val="0"/>
            </a:spcBef>
            <a:spcAft>
              <a:spcPct val="35000"/>
            </a:spcAft>
            <a:buNone/>
          </a:pPr>
          <a:r>
            <a:rPr lang="en-GB" sz="1900" kern="1200"/>
            <a:t>Extending words to 2 characters would allow over 9000 unique definitions.</a:t>
          </a:r>
          <a:endParaRPr lang="en-US" sz="1900" kern="1200"/>
        </a:p>
      </dsp:txBody>
      <dsp:txXfrm>
        <a:off x="822673" y="2672689"/>
        <a:ext cx="10423176" cy="712271"/>
      </dsp:txXfrm>
    </dsp:sp>
    <dsp:sp modelId="{89D9706C-42BA-4477-981F-079C768AD2DC}">
      <dsp:nvSpPr>
        <dsp:cNvPr id="0" name=""/>
        <dsp:cNvSpPr/>
      </dsp:nvSpPr>
      <dsp:spPr>
        <a:xfrm>
          <a:off x="0" y="3563028"/>
          <a:ext cx="11245849" cy="712271"/>
        </a:xfrm>
        <a:prstGeom prst="roundRect">
          <a:avLst>
            <a:gd name="adj" fmla="val 1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56B813D-6BCB-44B2-A563-F88BAB83EF6B}">
      <dsp:nvSpPr>
        <dsp:cNvPr id="0" name=""/>
        <dsp:cNvSpPr/>
      </dsp:nvSpPr>
      <dsp:spPr>
        <a:xfrm>
          <a:off x="215462" y="3723289"/>
          <a:ext cx="391749" cy="391749"/>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E505D20-E2D4-4085-837F-D7FD659F6B92}">
      <dsp:nvSpPr>
        <dsp:cNvPr id="0" name=""/>
        <dsp:cNvSpPr/>
      </dsp:nvSpPr>
      <dsp:spPr>
        <a:xfrm>
          <a:off x="822673" y="3563028"/>
          <a:ext cx="10423176" cy="7122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5382" tIns="75382" rIns="75382" bIns="75382" numCol="1" spcCol="1270" anchor="ctr" anchorCtr="0">
          <a:noAutofit/>
        </a:bodyPr>
        <a:lstStyle/>
        <a:p>
          <a:pPr marL="0" lvl="0" indent="0" algn="l" defTabSz="844550">
            <a:lnSpc>
              <a:spcPct val="90000"/>
            </a:lnSpc>
            <a:spcBef>
              <a:spcPct val="0"/>
            </a:spcBef>
            <a:spcAft>
              <a:spcPct val="35000"/>
            </a:spcAft>
            <a:buNone/>
          </a:pPr>
          <a:r>
            <a:rPr lang="en-GB" sz="1900" kern="1200"/>
            <a:t>The \ could be used to code the following  ascii characters with bit 7 set.</a:t>
          </a:r>
          <a:endParaRPr lang="en-US" sz="1900" kern="1200"/>
        </a:p>
      </dsp:txBody>
      <dsp:txXfrm>
        <a:off x="822673" y="3563028"/>
        <a:ext cx="10423176" cy="712271"/>
      </dsp:txXfrm>
    </dsp:sp>
    <dsp:sp modelId="{6D77DBDD-FC4E-4FE6-8395-F88BF127F23C}">
      <dsp:nvSpPr>
        <dsp:cNvPr id="0" name=""/>
        <dsp:cNvSpPr/>
      </dsp:nvSpPr>
      <dsp:spPr>
        <a:xfrm>
          <a:off x="0" y="4453368"/>
          <a:ext cx="11245849" cy="712271"/>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AC68990-50DD-4A71-A91E-4F156FEB24F9}">
      <dsp:nvSpPr>
        <dsp:cNvPr id="0" name=""/>
        <dsp:cNvSpPr/>
      </dsp:nvSpPr>
      <dsp:spPr>
        <a:xfrm>
          <a:off x="215462" y="4613629"/>
          <a:ext cx="391749" cy="391749"/>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9B47099-C30D-4C98-8E85-CFA5E62712F4}">
      <dsp:nvSpPr>
        <dsp:cNvPr id="0" name=""/>
        <dsp:cNvSpPr/>
      </dsp:nvSpPr>
      <dsp:spPr>
        <a:xfrm>
          <a:off x="822673" y="4453368"/>
          <a:ext cx="10423176" cy="7122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5382" tIns="75382" rIns="75382" bIns="75382" numCol="1" spcCol="1270" anchor="ctr" anchorCtr="0">
          <a:noAutofit/>
        </a:bodyPr>
        <a:lstStyle/>
        <a:p>
          <a:pPr marL="0" lvl="0" indent="0" algn="l" defTabSz="844550">
            <a:lnSpc>
              <a:spcPct val="90000"/>
            </a:lnSpc>
            <a:spcBef>
              <a:spcPct val="0"/>
            </a:spcBef>
            <a:spcAft>
              <a:spcPct val="35000"/>
            </a:spcAft>
            <a:buNone/>
          </a:pPr>
          <a:r>
            <a:rPr lang="en-GB" sz="1900" kern="1200"/>
            <a:t>This coding was often used to provide inverse video on monochrome displays.</a:t>
          </a:r>
          <a:endParaRPr lang="en-US" sz="1900" kern="1200"/>
        </a:p>
      </dsp:txBody>
      <dsp:txXfrm>
        <a:off x="822673" y="4453368"/>
        <a:ext cx="10423176" cy="712271"/>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485744-7181-4B1F-BC89-B2230CA9A1E7}">
      <dsp:nvSpPr>
        <dsp:cNvPr id="0" name=""/>
        <dsp:cNvSpPr/>
      </dsp:nvSpPr>
      <dsp:spPr>
        <a:xfrm>
          <a:off x="2992822" y="691694"/>
          <a:ext cx="531598" cy="91440"/>
        </a:xfrm>
        <a:custGeom>
          <a:avLst/>
          <a:gdLst/>
          <a:ahLst/>
          <a:cxnLst/>
          <a:rect l="0" t="0" r="0" b="0"/>
          <a:pathLst>
            <a:path>
              <a:moveTo>
                <a:pt x="0" y="45720"/>
              </a:moveTo>
              <a:lnTo>
                <a:pt x="531598" y="45720"/>
              </a:lnTo>
            </a:path>
          </a:pathLst>
        </a:custGeom>
        <a:noFill/>
        <a:ln w="1270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244566" y="734601"/>
        <a:ext cx="28109" cy="5627"/>
      </dsp:txXfrm>
    </dsp:sp>
    <dsp:sp modelId="{227FC87A-D0F2-467B-92F6-30B59C953E2D}">
      <dsp:nvSpPr>
        <dsp:cNvPr id="0" name=""/>
        <dsp:cNvSpPr/>
      </dsp:nvSpPr>
      <dsp:spPr>
        <a:xfrm>
          <a:off x="169013" y="4112"/>
          <a:ext cx="2825609" cy="1466604"/>
        </a:xfrm>
        <a:prstGeom prst="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9775" tIns="125725" rIns="119775" bIns="125725" numCol="1" spcCol="1270" anchor="ctr" anchorCtr="0">
          <a:noAutofit/>
        </a:bodyPr>
        <a:lstStyle/>
        <a:p>
          <a:pPr marL="0" lvl="0" indent="0" algn="ctr" defTabSz="800100">
            <a:lnSpc>
              <a:spcPct val="90000"/>
            </a:lnSpc>
            <a:spcBef>
              <a:spcPct val="0"/>
            </a:spcBef>
            <a:spcAft>
              <a:spcPct val="35000"/>
            </a:spcAft>
            <a:buNone/>
          </a:pPr>
          <a:r>
            <a:rPr lang="en-GB" sz="1800" kern="1200" dirty="0"/>
            <a:t>Various attempts have been made  to make a small Forth kernel, for example  </a:t>
          </a:r>
          <a:r>
            <a:rPr lang="en-GB" sz="1800" kern="1200" dirty="0" err="1"/>
            <a:t>SectorForth</a:t>
          </a:r>
          <a:r>
            <a:rPr lang="en-GB" sz="1800" kern="1200" dirty="0"/>
            <a:t>  and Mini Forth</a:t>
          </a:r>
          <a:endParaRPr lang="en-US" sz="1800" kern="1200" dirty="0"/>
        </a:p>
      </dsp:txBody>
      <dsp:txXfrm>
        <a:off x="169013" y="4112"/>
        <a:ext cx="2825609" cy="1466604"/>
      </dsp:txXfrm>
    </dsp:sp>
    <dsp:sp modelId="{80738B18-6533-4124-860F-8FA738B9627E}">
      <dsp:nvSpPr>
        <dsp:cNvPr id="0" name=""/>
        <dsp:cNvSpPr/>
      </dsp:nvSpPr>
      <dsp:spPr>
        <a:xfrm>
          <a:off x="6789128" y="691694"/>
          <a:ext cx="553890" cy="91440"/>
        </a:xfrm>
        <a:custGeom>
          <a:avLst/>
          <a:gdLst/>
          <a:ahLst/>
          <a:cxnLst/>
          <a:rect l="0" t="0" r="0" b="0"/>
          <a:pathLst>
            <a:path>
              <a:moveTo>
                <a:pt x="0" y="45720"/>
              </a:moveTo>
              <a:lnTo>
                <a:pt x="553890" y="45720"/>
              </a:lnTo>
            </a:path>
          </a:pathLst>
        </a:custGeom>
        <a:noFill/>
        <a:ln w="12700" cap="flat" cmpd="sng" algn="ctr">
          <a:solidFill>
            <a:schemeClr val="accent2">
              <a:hueOff val="920516"/>
              <a:satOff val="-2642"/>
              <a:lumOff val="-423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7051461" y="734601"/>
        <a:ext cx="29224" cy="5627"/>
      </dsp:txXfrm>
    </dsp:sp>
    <dsp:sp modelId="{269CD400-8D09-479F-B19C-0FD11134324F}">
      <dsp:nvSpPr>
        <dsp:cNvPr id="0" name=""/>
        <dsp:cNvSpPr/>
      </dsp:nvSpPr>
      <dsp:spPr>
        <a:xfrm>
          <a:off x="3556820" y="4112"/>
          <a:ext cx="3234107" cy="1466604"/>
        </a:xfrm>
        <a:prstGeom prst="rect">
          <a:avLst/>
        </a:prstGeom>
        <a:solidFill>
          <a:schemeClr val="accent2">
            <a:hueOff val="805452"/>
            <a:satOff val="-2312"/>
            <a:lumOff val="-3701"/>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9775" tIns="125725" rIns="119775" bIns="125725" numCol="1" spcCol="1270" anchor="ctr" anchorCtr="0">
          <a:noAutofit/>
        </a:bodyPr>
        <a:lstStyle/>
        <a:p>
          <a:pPr marL="0" lvl="0" indent="0" algn="ctr" defTabSz="800100">
            <a:lnSpc>
              <a:spcPct val="90000"/>
            </a:lnSpc>
            <a:spcBef>
              <a:spcPct val="0"/>
            </a:spcBef>
            <a:spcAft>
              <a:spcPct val="35000"/>
            </a:spcAft>
            <a:buNone/>
          </a:pPr>
          <a:r>
            <a:rPr lang="en-GB" sz="1800" kern="1200" dirty="0"/>
            <a:t>These were intended to fit into the  510 bytes of  a disk </a:t>
          </a:r>
          <a:r>
            <a:rPr lang="en-GB" sz="1800" kern="1200" dirty="0" err="1"/>
            <a:t>bootsector</a:t>
          </a:r>
          <a:r>
            <a:rPr lang="en-GB" sz="1800" kern="1200" dirty="0"/>
            <a:t>, and then  synthesise a full forth from the reduced set of primitives</a:t>
          </a:r>
          <a:endParaRPr lang="en-US" sz="1800" kern="1200" dirty="0"/>
        </a:p>
      </dsp:txBody>
      <dsp:txXfrm>
        <a:off x="3556820" y="4112"/>
        <a:ext cx="3234107" cy="1466604"/>
      </dsp:txXfrm>
    </dsp:sp>
    <dsp:sp modelId="{460D4192-2325-40B1-81D1-7AD15B3E772B}">
      <dsp:nvSpPr>
        <dsp:cNvPr id="0" name=""/>
        <dsp:cNvSpPr/>
      </dsp:nvSpPr>
      <dsp:spPr>
        <a:xfrm>
          <a:off x="1586180" y="1468917"/>
          <a:ext cx="8029745" cy="531598"/>
        </a:xfrm>
        <a:custGeom>
          <a:avLst/>
          <a:gdLst/>
          <a:ahLst/>
          <a:cxnLst/>
          <a:rect l="0" t="0" r="0" b="0"/>
          <a:pathLst>
            <a:path>
              <a:moveTo>
                <a:pt x="8029745" y="0"/>
              </a:moveTo>
              <a:lnTo>
                <a:pt x="8029745" y="282899"/>
              </a:lnTo>
              <a:lnTo>
                <a:pt x="0" y="282899"/>
              </a:lnTo>
              <a:lnTo>
                <a:pt x="0" y="531598"/>
              </a:lnTo>
            </a:path>
          </a:pathLst>
        </a:custGeom>
        <a:noFill/>
        <a:ln w="12700" cap="flat" cmpd="sng" algn="ctr">
          <a:solidFill>
            <a:schemeClr val="accent2">
              <a:hueOff val="1841033"/>
              <a:satOff val="-5284"/>
              <a:lumOff val="-846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399818" y="1731902"/>
        <a:ext cx="402470" cy="5627"/>
      </dsp:txXfrm>
    </dsp:sp>
    <dsp:sp modelId="{88A25543-C5FB-4D83-99B3-ADE646D9D4FB}">
      <dsp:nvSpPr>
        <dsp:cNvPr id="0" name=""/>
        <dsp:cNvSpPr/>
      </dsp:nvSpPr>
      <dsp:spPr>
        <a:xfrm>
          <a:off x="7375419" y="4112"/>
          <a:ext cx="4481014" cy="1466604"/>
        </a:xfrm>
        <a:prstGeom prst="rect">
          <a:avLst/>
        </a:prstGeom>
        <a:solidFill>
          <a:schemeClr val="accent2">
            <a:hueOff val="1610903"/>
            <a:satOff val="-4623"/>
            <a:lumOff val="-7402"/>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9775" tIns="125725" rIns="119775" bIns="125725" numCol="1" spcCol="1270" anchor="ctr" anchorCtr="0">
          <a:noAutofit/>
        </a:bodyPr>
        <a:lstStyle/>
        <a:p>
          <a:pPr marL="0" lvl="0" indent="0" algn="ctr" defTabSz="800100">
            <a:lnSpc>
              <a:spcPct val="90000"/>
            </a:lnSpc>
            <a:spcBef>
              <a:spcPct val="0"/>
            </a:spcBef>
            <a:spcAft>
              <a:spcPct val="35000"/>
            </a:spcAft>
            <a:buNone/>
          </a:pPr>
          <a:r>
            <a:rPr lang="en-GB" sz="1800" kern="1200" dirty="0"/>
            <a:t>My inspiration for </a:t>
          </a:r>
          <a:r>
            <a:rPr lang="en-GB" sz="1800" kern="1200" dirty="0" err="1"/>
            <a:t>eMINT</a:t>
          </a:r>
          <a:r>
            <a:rPr lang="en-GB" sz="1800" kern="1200" dirty="0"/>
            <a:t> came from  the MISC (minimal instruction set computer) MuP31, F21 , P16  which Chuck Moore and Dr Ting proposed in the mid-1990s. Further input from Bernd Paysan in 1996.</a:t>
          </a:r>
          <a:endParaRPr lang="en-US" sz="1800" kern="1200" dirty="0"/>
        </a:p>
      </dsp:txBody>
      <dsp:txXfrm>
        <a:off x="7375419" y="4112"/>
        <a:ext cx="4481014" cy="1466604"/>
      </dsp:txXfrm>
    </dsp:sp>
    <dsp:sp modelId="{01E1FDFF-9680-4B50-97EA-9B0946A310DE}">
      <dsp:nvSpPr>
        <dsp:cNvPr id="0" name=""/>
        <dsp:cNvSpPr/>
      </dsp:nvSpPr>
      <dsp:spPr>
        <a:xfrm>
          <a:off x="3001548" y="2720498"/>
          <a:ext cx="531598" cy="91440"/>
        </a:xfrm>
        <a:custGeom>
          <a:avLst/>
          <a:gdLst/>
          <a:ahLst/>
          <a:cxnLst/>
          <a:rect l="0" t="0" r="0" b="0"/>
          <a:pathLst>
            <a:path>
              <a:moveTo>
                <a:pt x="0" y="45720"/>
              </a:moveTo>
              <a:lnTo>
                <a:pt x="531598" y="45720"/>
              </a:lnTo>
            </a:path>
          </a:pathLst>
        </a:custGeom>
        <a:noFill/>
        <a:ln w="12700" cap="flat" cmpd="sng" algn="ctr">
          <a:solidFill>
            <a:schemeClr val="accent2">
              <a:hueOff val="2761549"/>
              <a:satOff val="-7926"/>
              <a:lumOff val="-1269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253292" y="2763404"/>
        <a:ext cx="28109" cy="5627"/>
      </dsp:txXfrm>
    </dsp:sp>
    <dsp:sp modelId="{3911330C-3F1A-4F7A-9EC2-A2EB778F1AEF}">
      <dsp:nvSpPr>
        <dsp:cNvPr id="0" name=""/>
        <dsp:cNvSpPr/>
      </dsp:nvSpPr>
      <dsp:spPr>
        <a:xfrm>
          <a:off x="169013" y="2032915"/>
          <a:ext cx="2834335" cy="1466604"/>
        </a:xfrm>
        <a:prstGeom prst="rect">
          <a:avLst/>
        </a:prstGeom>
        <a:solidFill>
          <a:schemeClr val="accent2">
            <a:hueOff val="2416355"/>
            <a:satOff val="-6935"/>
            <a:lumOff val="-11103"/>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9775" tIns="125725" rIns="119775" bIns="125725" numCol="1" spcCol="1270" anchor="ctr" anchorCtr="0">
          <a:noAutofit/>
        </a:bodyPr>
        <a:lstStyle/>
        <a:p>
          <a:pPr marL="0" lvl="0" indent="0" algn="ctr" defTabSz="800100">
            <a:lnSpc>
              <a:spcPct val="90000"/>
            </a:lnSpc>
            <a:spcBef>
              <a:spcPct val="0"/>
            </a:spcBef>
            <a:spcAft>
              <a:spcPct val="35000"/>
            </a:spcAft>
            <a:buNone/>
          </a:pPr>
          <a:r>
            <a:rPr lang="en-GB" sz="1800" kern="1200" dirty="0"/>
            <a:t>I  decided to code up the  </a:t>
          </a:r>
          <a:r>
            <a:rPr lang="en-GB" sz="1800" kern="1200" dirty="0" err="1"/>
            <a:t>eMINT</a:t>
          </a:r>
          <a:r>
            <a:rPr lang="en-GB" sz="1800" kern="1200" dirty="0"/>
            <a:t> primitives   in Z80 assembly language, having studied  Dr. Ting’s </a:t>
          </a:r>
          <a:r>
            <a:rPr lang="en-GB" sz="1800" kern="1200" dirty="0" err="1"/>
            <a:t>eForth</a:t>
          </a:r>
          <a:r>
            <a:rPr lang="en-GB" sz="1800" kern="1200" dirty="0"/>
            <a:t> model.</a:t>
          </a:r>
          <a:endParaRPr lang="en-US" sz="1800" kern="1200" dirty="0"/>
        </a:p>
      </dsp:txBody>
      <dsp:txXfrm>
        <a:off x="169013" y="2032915"/>
        <a:ext cx="2834335" cy="1466604"/>
      </dsp:txXfrm>
    </dsp:sp>
    <dsp:sp modelId="{CFA29F5E-70E0-41F5-87BE-D3A65B6C1948}">
      <dsp:nvSpPr>
        <dsp:cNvPr id="0" name=""/>
        <dsp:cNvSpPr/>
      </dsp:nvSpPr>
      <dsp:spPr>
        <a:xfrm>
          <a:off x="6008088" y="2720498"/>
          <a:ext cx="531598" cy="91440"/>
        </a:xfrm>
        <a:custGeom>
          <a:avLst/>
          <a:gdLst/>
          <a:ahLst/>
          <a:cxnLst/>
          <a:rect l="0" t="0" r="0" b="0"/>
          <a:pathLst>
            <a:path>
              <a:moveTo>
                <a:pt x="0" y="45720"/>
              </a:moveTo>
              <a:lnTo>
                <a:pt x="531598" y="45720"/>
              </a:lnTo>
            </a:path>
          </a:pathLst>
        </a:custGeom>
        <a:noFill/>
        <a:ln w="12700" cap="flat" cmpd="sng" algn="ctr">
          <a:solidFill>
            <a:schemeClr val="accent2">
              <a:hueOff val="3682065"/>
              <a:satOff val="-10567"/>
              <a:lumOff val="-16919"/>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259832" y="2763404"/>
        <a:ext cx="28109" cy="5627"/>
      </dsp:txXfrm>
    </dsp:sp>
    <dsp:sp modelId="{7B2B74C9-7D6F-43FE-AC3E-90B0FAE24196}">
      <dsp:nvSpPr>
        <dsp:cNvPr id="0" name=""/>
        <dsp:cNvSpPr/>
      </dsp:nvSpPr>
      <dsp:spPr>
        <a:xfrm>
          <a:off x="3565547" y="2032915"/>
          <a:ext cx="2444340" cy="1466604"/>
        </a:xfrm>
        <a:prstGeom prst="rect">
          <a:avLst/>
        </a:prstGeom>
        <a:solidFill>
          <a:schemeClr val="accent2">
            <a:hueOff val="3221807"/>
            <a:satOff val="-9246"/>
            <a:lumOff val="-14805"/>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9775" tIns="125725" rIns="119775" bIns="125725" numCol="1" spcCol="1270" anchor="ctr" anchorCtr="0">
          <a:noAutofit/>
        </a:bodyPr>
        <a:lstStyle/>
        <a:p>
          <a:pPr marL="0" lvl="0" indent="0" algn="ctr" defTabSz="755650">
            <a:lnSpc>
              <a:spcPct val="90000"/>
            </a:lnSpc>
            <a:spcBef>
              <a:spcPct val="0"/>
            </a:spcBef>
            <a:spcAft>
              <a:spcPct val="35000"/>
            </a:spcAft>
            <a:buNone/>
          </a:pPr>
          <a:r>
            <a:rPr lang="en-GB" sz="1700" kern="1200" dirty="0"/>
            <a:t>The  31 </a:t>
          </a:r>
          <a:r>
            <a:rPr lang="en-GB" sz="1700" kern="1200" dirty="0" err="1"/>
            <a:t>eMINT</a:t>
          </a:r>
          <a:r>
            <a:rPr lang="en-GB" sz="1700" kern="1200" dirty="0"/>
            <a:t> primitives fitted into just 200 bytes of Z80 assembler</a:t>
          </a:r>
          <a:endParaRPr lang="en-US" sz="1700" kern="1200" dirty="0"/>
        </a:p>
      </dsp:txBody>
      <dsp:txXfrm>
        <a:off x="3565547" y="2032915"/>
        <a:ext cx="2444340" cy="1466604"/>
      </dsp:txXfrm>
    </dsp:sp>
    <dsp:sp modelId="{3A3810D1-E6AC-425B-A1A9-E82233906EE5}">
      <dsp:nvSpPr>
        <dsp:cNvPr id="0" name=""/>
        <dsp:cNvSpPr/>
      </dsp:nvSpPr>
      <dsp:spPr>
        <a:xfrm>
          <a:off x="9014627" y="2720498"/>
          <a:ext cx="531598" cy="91440"/>
        </a:xfrm>
        <a:custGeom>
          <a:avLst/>
          <a:gdLst/>
          <a:ahLst/>
          <a:cxnLst/>
          <a:rect l="0" t="0" r="0" b="0"/>
          <a:pathLst>
            <a:path>
              <a:moveTo>
                <a:pt x="0" y="45720"/>
              </a:moveTo>
              <a:lnTo>
                <a:pt x="531598" y="45720"/>
              </a:lnTo>
            </a:path>
          </a:pathLst>
        </a:custGeom>
        <a:noFill/>
        <a:ln w="12700" cap="flat" cmpd="sng" algn="ctr">
          <a:solidFill>
            <a:schemeClr val="accent2">
              <a:hueOff val="4602581"/>
              <a:satOff val="-13209"/>
              <a:lumOff val="-21149"/>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9266371" y="2763404"/>
        <a:ext cx="28109" cy="5627"/>
      </dsp:txXfrm>
    </dsp:sp>
    <dsp:sp modelId="{FB356FC4-391B-4B31-9994-D8868BFAC812}">
      <dsp:nvSpPr>
        <dsp:cNvPr id="0" name=""/>
        <dsp:cNvSpPr/>
      </dsp:nvSpPr>
      <dsp:spPr>
        <a:xfrm>
          <a:off x="6572086" y="2032915"/>
          <a:ext cx="2444340" cy="1466604"/>
        </a:xfrm>
        <a:prstGeom prst="rect">
          <a:avLst/>
        </a:prstGeom>
        <a:solidFill>
          <a:schemeClr val="accent2">
            <a:hueOff val="4027259"/>
            <a:satOff val="-11558"/>
            <a:lumOff val="-18506"/>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9775" tIns="125725" rIns="119775" bIns="125725" numCol="1" spcCol="1270" anchor="ctr" anchorCtr="0">
          <a:noAutofit/>
        </a:bodyPr>
        <a:lstStyle/>
        <a:p>
          <a:pPr marL="0" lvl="0" indent="0" algn="ctr" defTabSz="755650">
            <a:lnSpc>
              <a:spcPct val="90000"/>
            </a:lnSpc>
            <a:spcBef>
              <a:spcPct val="0"/>
            </a:spcBef>
            <a:spcAft>
              <a:spcPct val="35000"/>
            </a:spcAft>
            <a:buNone/>
          </a:pPr>
          <a:r>
            <a:rPr lang="en-US" sz="1700" kern="1200" dirty="0"/>
            <a:t>On the 6502,  the </a:t>
          </a:r>
          <a:r>
            <a:rPr lang="en-US" sz="1700" kern="1200" dirty="0" err="1"/>
            <a:t>eMINT</a:t>
          </a:r>
          <a:r>
            <a:rPr lang="en-US" sz="1700" kern="1200" dirty="0"/>
            <a:t> primitives occupied about 400 bytes</a:t>
          </a:r>
        </a:p>
      </dsp:txBody>
      <dsp:txXfrm>
        <a:off x="6572086" y="2032915"/>
        <a:ext cx="2444340" cy="1466604"/>
      </dsp:txXfrm>
    </dsp:sp>
    <dsp:sp modelId="{FD7DDC31-3470-4507-A4F2-D0BE2BF966AF}">
      <dsp:nvSpPr>
        <dsp:cNvPr id="0" name=""/>
        <dsp:cNvSpPr/>
      </dsp:nvSpPr>
      <dsp:spPr>
        <a:xfrm>
          <a:off x="1391183" y="3497720"/>
          <a:ext cx="9409612" cy="531598"/>
        </a:xfrm>
        <a:custGeom>
          <a:avLst/>
          <a:gdLst/>
          <a:ahLst/>
          <a:cxnLst/>
          <a:rect l="0" t="0" r="0" b="0"/>
          <a:pathLst>
            <a:path>
              <a:moveTo>
                <a:pt x="9409612" y="0"/>
              </a:moveTo>
              <a:lnTo>
                <a:pt x="9409612" y="282899"/>
              </a:lnTo>
              <a:lnTo>
                <a:pt x="0" y="282899"/>
              </a:lnTo>
              <a:lnTo>
                <a:pt x="0" y="531598"/>
              </a:lnTo>
            </a:path>
          </a:pathLst>
        </a:custGeom>
        <a:noFill/>
        <a:ln w="12700" cap="flat" cmpd="sng" algn="ctr">
          <a:solidFill>
            <a:schemeClr val="accent2">
              <a:hueOff val="5523098"/>
              <a:satOff val="-15851"/>
              <a:lumOff val="-25379"/>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860330" y="3760705"/>
        <a:ext cx="471319" cy="5627"/>
      </dsp:txXfrm>
    </dsp:sp>
    <dsp:sp modelId="{C65A2500-3269-4884-86CF-AC1CC3CD1120}">
      <dsp:nvSpPr>
        <dsp:cNvPr id="0" name=""/>
        <dsp:cNvSpPr/>
      </dsp:nvSpPr>
      <dsp:spPr>
        <a:xfrm>
          <a:off x="9578625" y="2032915"/>
          <a:ext cx="2444340" cy="1466604"/>
        </a:xfrm>
        <a:prstGeom prst="rect">
          <a:avLst/>
        </a:prstGeom>
        <a:solidFill>
          <a:schemeClr val="accent2">
            <a:hueOff val="4832710"/>
            <a:satOff val="-13870"/>
            <a:lumOff val="-22207"/>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9775" tIns="125725" rIns="119775" bIns="125725" numCol="1" spcCol="1270" anchor="ctr" anchorCtr="0">
          <a:noAutofit/>
        </a:bodyPr>
        <a:lstStyle/>
        <a:p>
          <a:pPr marL="0" lvl="0" indent="0" algn="ctr" defTabSz="755650">
            <a:lnSpc>
              <a:spcPct val="90000"/>
            </a:lnSpc>
            <a:spcBef>
              <a:spcPct val="0"/>
            </a:spcBef>
            <a:spcAft>
              <a:spcPct val="35000"/>
            </a:spcAft>
            <a:buNone/>
          </a:pPr>
          <a:r>
            <a:rPr lang="en-US" sz="1700" kern="1200" dirty="0"/>
            <a:t>With just 31 primitives, all that was needed was a 5-bit opcode</a:t>
          </a:r>
        </a:p>
      </dsp:txBody>
      <dsp:txXfrm>
        <a:off x="9578625" y="2032915"/>
        <a:ext cx="2444340" cy="1466604"/>
      </dsp:txXfrm>
    </dsp:sp>
    <dsp:sp modelId="{895BEE12-A7F9-485A-A9E0-B956AF5D9DB3}">
      <dsp:nvSpPr>
        <dsp:cNvPr id="0" name=""/>
        <dsp:cNvSpPr/>
      </dsp:nvSpPr>
      <dsp:spPr>
        <a:xfrm>
          <a:off x="2611554" y="4749301"/>
          <a:ext cx="531598" cy="91440"/>
        </a:xfrm>
        <a:custGeom>
          <a:avLst/>
          <a:gdLst/>
          <a:ahLst/>
          <a:cxnLst/>
          <a:rect l="0" t="0" r="0" b="0"/>
          <a:pathLst>
            <a:path>
              <a:moveTo>
                <a:pt x="0" y="45720"/>
              </a:moveTo>
              <a:lnTo>
                <a:pt x="531598" y="45720"/>
              </a:lnTo>
            </a:path>
          </a:pathLst>
        </a:custGeom>
        <a:noFill/>
        <a:ln w="12700" cap="flat" cmpd="sng" algn="ctr">
          <a:solidFill>
            <a:schemeClr val="accent2">
              <a:hueOff val="6443614"/>
              <a:satOff val="-18493"/>
              <a:lumOff val="-29609"/>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863298" y="4792207"/>
        <a:ext cx="28109" cy="5627"/>
      </dsp:txXfrm>
    </dsp:sp>
    <dsp:sp modelId="{915F0A3E-2F43-4094-A69C-8E5E788762AA}">
      <dsp:nvSpPr>
        <dsp:cNvPr id="0" name=""/>
        <dsp:cNvSpPr/>
      </dsp:nvSpPr>
      <dsp:spPr>
        <a:xfrm>
          <a:off x="169013" y="4061718"/>
          <a:ext cx="2444340" cy="1466604"/>
        </a:xfrm>
        <a:prstGeom prst="rect">
          <a:avLst/>
        </a:prstGeom>
        <a:solidFill>
          <a:schemeClr val="accent2">
            <a:hueOff val="5638162"/>
            <a:satOff val="-16181"/>
            <a:lumOff val="-25908"/>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9775" tIns="125725" rIns="119775" bIns="125725" numCol="1" spcCol="1270" anchor="ctr" anchorCtr="0">
          <a:noAutofit/>
        </a:bodyPr>
        <a:lstStyle/>
        <a:p>
          <a:pPr marL="0" lvl="0" indent="0" algn="ctr" defTabSz="755650">
            <a:lnSpc>
              <a:spcPct val="90000"/>
            </a:lnSpc>
            <a:spcBef>
              <a:spcPct val="0"/>
            </a:spcBef>
            <a:spcAft>
              <a:spcPct val="35000"/>
            </a:spcAft>
            <a:buNone/>
          </a:pPr>
          <a:r>
            <a:rPr lang="en-GB" sz="1700" kern="1200" dirty="0"/>
            <a:t>Like Ting’s P16, Forth Engine, three of the opcodes can be packed into a 16-bit word</a:t>
          </a:r>
          <a:endParaRPr lang="en-US" sz="1700" kern="1200" dirty="0"/>
        </a:p>
      </dsp:txBody>
      <dsp:txXfrm>
        <a:off x="169013" y="4061718"/>
        <a:ext cx="2444340" cy="1466604"/>
      </dsp:txXfrm>
    </dsp:sp>
    <dsp:sp modelId="{FB30655E-E429-4287-B83A-399EA1B1D215}">
      <dsp:nvSpPr>
        <dsp:cNvPr id="0" name=""/>
        <dsp:cNvSpPr/>
      </dsp:nvSpPr>
      <dsp:spPr>
        <a:xfrm>
          <a:off x="3175552" y="4061718"/>
          <a:ext cx="3171532" cy="1466604"/>
        </a:xfrm>
        <a:prstGeom prst="rect">
          <a:avLst/>
        </a:prstGeom>
        <a:solidFill>
          <a:schemeClr val="accent2">
            <a:hueOff val="6443614"/>
            <a:satOff val="-18493"/>
            <a:lumOff val="-29609"/>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9775" tIns="125725" rIns="119775" bIns="125725" numCol="1" spcCol="1270" anchor="ctr" anchorCtr="0">
          <a:noAutofit/>
        </a:bodyPr>
        <a:lstStyle/>
        <a:p>
          <a:pPr marL="0" lvl="0" indent="0" algn="ctr" defTabSz="755650">
            <a:lnSpc>
              <a:spcPct val="90000"/>
            </a:lnSpc>
            <a:spcBef>
              <a:spcPct val="0"/>
            </a:spcBef>
            <a:spcAft>
              <a:spcPct val="35000"/>
            </a:spcAft>
            <a:buNone/>
          </a:pPr>
          <a:r>
            <a:rPr lang="en-GB" sz="1700" kern="1200" dirty="0"/>
            <a:t>I was able to test  the  primitives  in  Z80 assembly language on my RC2014, and later on the  Agon Light 2 -  a fast SBC based on the eZ80</a:t>
          </a:r>
          <a:endParaRPr lang="en-US" sz="1700" kern="1200" dirty="0"/>
        </a:p>
      </dsp:txBody>
      <dsp:txXfrm>
        <a:off x="3175552" y="4061718"/>
        <a:ext cx="3171532" cy="1466604"/>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1DA7821-0CCC-4526-B54C-C9F817EB6E10}">
      <dsp:nvSpPr>
        <dsp:cNvPr id="0" name=""/>
        <dsp:cNvSpPr/>
      </dsp:nvSpPr>
      <dsp:spPr>
        <a:xfrm>
          <a:off x="3251406" y="1013293"/>
          <a:ext cx="717554" cy="91440"/>
        </a:xfrm>
        <a:custGeom>
          <a:avLst/>
          <a:gdLst/>
          <a:ahLst/>
          <a:cxnLst/>
          <a:rect l="0" t="0" r="0" b="0"/>
          <a:pathLst>
            <a:path>
              <a:moveTo>
                <a:pt x="0" y="45720"/>
              </a:moveTo>
              <a:lnTo>
                <a:pt x="717554" y="45720"/>
              </a:lnTo>
            </a:path>
          </a:pathLst>
        </a:custGeom>
        <a:noFill/>
        <a:ln w="1270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591480" y="1055273"/>
        <a:ext cx="37407" cy="7481"/>
      </dsp:txXfrm>
    </dsp:sp>
    <dsp:sp modelId="{4E2C0745-1B36-4412-8A81-6404A1BDF0BF}">
      <dsp:nvSpPr>
        <dsp:cNvPr id="0" name=""/>
        <dsp:cNvSpPr/>
      </dsp:nvSpPr>
      <dsp:spPr>
        <a:xfrm>
          <a:off x="361" y="83160"/>
          <a:ext cx="3252844" cy="1951706"/>
        </a:xfrm>
        <a:prstGeom prst="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9392" tIns="167310" rIns="159392" bIns="167310" numCol="1" spcCol="1270" anchor="ctr" anchorCtr="0">
          <a:noAutofit/>
        </a:bodyPr>
        <a:lstStyle/>
        <a:p>
          <a:pPr marL="0" lvl="0" indent="0" algn="ctr" defTabSz="844550">
            <a:lnSpc>
              <a:spcPct val="90000"/>
            </a:lnSpc>
            <a:spcBef>
              <a:spcPct val="0"/>
            </a:spcBef>
            <a:spcAft>
              <a:spcPct val="35000"/>
            </a:spcAft>
            <a:buNone/>
          </a:pPr>
          <a:r>
            <a:rPr lang="en-GB" sz="1900" kern="1200"/>
            <a:t>A 16-bit Virtual Machine that executes MINT as it’s native assembly code.</a:t>
          </a:r>
          <a:endParaRPr lang="en-US" sz="1900" kern="1200"/>
        </a:p>
      </dsp:txBody>
      <dsp:txXfrm>
        <a:off x="361" y="83160"/>
        <a:ext cx="3252844" cy="1951706"/>
      </dsp:txXfrm>
    </dsp:sp>
    <dsp:sp modelId="{AC6C5EB0-F9A3-46FE-AF38-6F8D2FD25256}">
      <dsp:nvSpPr>
        <dsp:cNvPr id="0" name=""/>
        <dsp:cNvSpPr/>
      </dsp:nvSpPr>
      <dsp:spPr>
        <a:xfrm>
          <a:off x="7684253" y="1013293"/>
          <a:ext cx="717554" cy="91440"/>
        </a:xfrm>
        <a:custGeom>
          <a:avLst/>
          <a:gdLst/>
          <a:ahLst/>
          <a:cxnLst/>
          <a:rect l="0" t="0" r="0" b="0"/>
          <a:pathLst>
            <a:path>
              <a:moveTo>
                <a:pt x="0" y="45720"/>
              </a:moveTo>
              <a:lnTo>
                <a:pt x="717554" y="45720"/>
              </a:lnTo>
            </a:path>
          </a:pathLst>
        </a:custGeom>
        <a:noFill/>
        <a:ln w="12700" cap="flat" cmpd="sng" algn="ctr">
          <a:solidFill>
            <a:schemeClr val="accent3">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8024327" y="1055273"/>
        <a:ext cx="37407" cy="7481"/>
      </dsp:txXfrm>
    </dsp:sp>
    <dsp:sp modelId="{05F8EF07-F18B-491A-9D93-7D8280D2B1E5}">
      <dsp:nvSpPr>
        <dsp:cNvPr id="0" name=""/>
        <dsp:cNvSpPr/>
      </dsp:nvSpPr>
      <dsp:spPr>
        <a:xfrm>
          <a:off x="4001361" y="83160"/>
          <a:ext cx="3684692" cy="1951706"/>
        </a:xfrm>
        <a:prstGeom prst="rect">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9392" tIns="167310" rIns="159392" bIns="167310" numCol="1" spcCol="1270" anchor="ctr" anchorCtr="0">
          <a:noAutofit/>
        </a:bodyPr>
        <a:lstStyle/>
        <a:p>
          <a:pPr marL="0" lvl="0" indent="0" algn="ctr" defTabSz="844550">
            <a:lnSpc>
              <a:spcPct val="90000"/>
            </a:lnSpc>
            <a:spcBef>
              <a:spcPct val="0"/>
            </a:spcBef>
            <a:spcAft>
              <a:spcPct val="35000"/>
            </a:spcAft>
            <a:buNone/>
          </a:pPr>
          <a:r>
            <a:rPr lang="en-GB" sz="1900" kern="1200" dirty="0"/>
            <a:t>Based on  C.H. Ting’s P16 with an extended instruction set</a:t>
          </a:r>
          <a:endParaRPr lang="en-US" sz="1900" kern="1200" dirty="0"/>
        </a:p>
      </dsp:txBody>
      <dsp:txXfrm>
        <a:off x="4001361" y="83160"/>
        <a:ext cx="3684692" cy="1951706"/>
      </dsp:txXfrm>
    </dsp:sp>
    <dsp:sp modelId="{85EB2DB0-C95D-4C01-8C3A-B67A15157888}">
      <dsp:nvSpPr>
        <dsp:cNvPr id="0" name=""/>
        <dsp:cNvSpPr/>
      </dsp:nvSpPr>
      <dsp:spPr>
        <a:xfrm>
          <a:off x="1626784" y="2033067"/>
          <a:ext cx="8433846" cy="717554"/>
        </a:xfrm>
        <a:custGeom>
          <a:avLst/>
          <a:gdLst/>
          <a:ahLst/>
          <a:cxnLst/>
          <a:rect l="0" t="0" r="0" b="0"/>
          <a:pathLst>
            <a:path>
              <a:moveTo>
                <a:pt x="8433846" y="0"/>
              </a:moveTo>
              <a:lnTo>
                <a:pt x="8433846" y="375877"/>
              </a:lnTo>
              <a:lnTo>
                <a:pt x="0" y="375877"/>
              </a:lnTo>
              <a:lnTo>
                <a:pt x="0" y="717554"/>
              </a:lnTo>
            </a:path>
          </a:pathLst>
        </a:custGeom>
        <a:noFill/>
        <a:ln w="12700" cap="flat" cmpd="sng" algn="ctr">
          <a:solidFill>
            <a:schemeClr val="accent4">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632033" y="2388103"/>
        <a:ext cx="423348" cy="7481"/>
      </dsp:txXfrm>
    </dsp:sp>
    <dsp:sp modelId="{7A64F852-9B74-4416-B4DC-4FFB4E6406AF}">
      <dsp:nvSpPr>
        <dsp:cNvPr id="0" name=""/>
        <dsp:cNvSpPr/>
      </dsp:nvSpPr>
      <dsp:spPr>
        <a:xfrm>
          <a:off x="8434208" y="83160"/>
          <a:ext cx="3252844" cy="1951706"/>
        </a:xfrm>
        <a:prstGeom prst="rect">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9392" tIns="167310" rIns="159392" bIns="167310" numCol="1" spcCol="1270" anchor="ctr" anchorCtr="0">
          <a:noAutofit/>
        </a:bodyPr>
        <a:lstStyle/>
        <a:p>
          <a:pPr marL="0" lvl="0" indent="0" algn="ctr" defTabSz="844550">
            <a:lnSpc>
              <a:spcPct val="90000"/>
            </a:lnSpc>
            <a:spcBef>
              <a:spcPct val="0"/>
            </a:spcBef>
            <a:spcAft>
              <a:spcPct val="35000"/>
            </a:spcAft>
            <a:buNone/>
          </a:pPr>
          <a:r>
            <a:rPr lang="en-GB" sz="1900" kern="1200" dirty="0"/>
            <a:t>MINT instructions based on C.H. Ting’s  </a:t>
          </a:r>
          <a:r>
            <a:rPr lang="en-GB" sz="1900" kern="1200" dirty="0" err="1"/>
            <a:t>eForth</a:t>
          </a:r>
          <a:r>
            <a:rPr lang="en-GB" sz="1900" kern="1200" dirty="0"/>
            <a:t>  primitives.</a:t>
          </a:r>
          <a:endParaRPr lang="en-US" sz="1900" kern="1200" dirty="0"/>
        </a:p>
      </dsp:txBody>
      <dsp:txXfrm>
        <a:off x="8434208" y="83160"/>
        <a:ext cx="3252844" cy="1951706"/>
      </dsp:txXfrm>
    </dsp:sp>
    <dsp:sp modelId="{2FEA6069-0C74-4E53-BF76-95372A6720A3}">
      <dsp:nvSpPr>
        <dsp:cNvPr id="0" name=""/>
        <dsp:cNvSpPr/>
      </dsp:nvSpPr>
      <dsp:spPr>
        <a:xfrm>
          <a:off x="3251406" y="3713155"/>
          <a:ext cx="717554" cy="91440"/>
        </a:xfrm>
        <a:custGeom>
          <a:avLst/>
          <a:gdLst/>
          <a:ahLst/>
          <a:cxnLst/>
          <a:rect l="0" t="0" r="0" b="0"/>
          <a:pathLst>
            <a:path>
              <a:moveTo>
                <a:pt x="0" y="45720"/>
              </a:moveTo>
              <a:lnTo>
                <a:pt x="717554" y="45720"/>
              </a:lnTo>
            </a:path>
          </a:pathLst>
        </a:custGeom>
        <a:noFill/>
        <a:ln w="12700" cap="flat" cmpd="sng" algn="ctr">
          <a:solidFill>
            <a:schemeClr val="accent5">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591480" y="3755134"/>
        <a:ext cx="37407" cy="7481"/>
      </dsp:txXfrm>
    </dsp:sp>
    <dsp:sp modelId="{B28DBFCF-FBF1-496E-8621-B6223FD22D9D}">
      <dsp:nvSpPr>
        <dsp:cNvPr id="0" name=""/>
        <dsp:cNvSpPr/>
      </dsp:nvSpPr>
      <dsp:spPr>
        <a:xfrm>
          <a:off x="361" y="2783021"/>
          <a:ext cx="3252844" cy="1951706"/>
        </a:xfrm>
        <a:prstGeom prst="rect">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9392" tIns="167310" rIns="159392" bIns="167310" numCol="1" spcCol="1270" anchor="ctr" anchorCtr="0">
          <a:noAutofit/>
        </a:bodyPr>
        <a:lstStyle/>
        <a:p>
          <a:pPr marL="0" lvl="0" indent="0" algn="ctr" defTabSz="844550">
            <a:lnSpc>
              <a:spcPct val="90000"/>
            </a:lnSpc>
            <a:spcBef>
              <a:spcPct val="0"/>
            </a:spcBef>
            <a:spcAft>
              <a:spcPct val="35000"/>
            </a:spcAft>
            <a:buNone/>
          </a:pPr>
          <a:r>
            <a:rPr lang="en-GB" sz="1900" kern="1200"/>
            <a:t>Simulated in about 100 lines of  C++  using Arduino IDE, for accessibility.</a:t>
          </a:r>
          <a:endParaRPr lang="en-US" sz="1900" kern="1200"/>
        </a:p>
      </dsp:txBody>
      <dsp:txXfrm>
        <a:off x="361" y="2783021"/>
        <a:ext cx="3252844" cy="1951706"/>
      </dsp:txXfrm>
    </dsp:sp>
    <dsp:sp modelId="{FE177F69-00C5-4F7A-8765-A355A0336FDD}">
      <dsp:nvSpPr>
        <dsp:cNvPr id="0" name=""/>
        <dsp:cNvSpPr/>
      </dsp:nvSpPr>
      <dsp:spPr>
        <a:xfrm>
          <a:off x="7647431" y="3713155"/>
          <a:ext cx="717554" cy="91440"/>
        </a:xfrm>
        <a:custGeom>
          <a:avLst/>
          <a:gdLst/>
          <a:ahLst/>
          <a:cxnLst/>
          <a:rect l="0" t="0" r="0" b="0"/>
          <a:pathLst>
            <a:path>
              <a:moveTo>
                <a:pt x="0" y="45720"/>
              </a:moveTo>
              <a:lnTo>
                <a:pt x="717554" y="45720"/>
              </a:lnTo>
            </a:path>
          </a:pathLst>
        </a:custGeom>
        <a:noFill/>
        <a:ln w="12700" cap="flat" cmpd="sng" algn="ctr">
          <a:solidFill>
            <a:schemeClr val="accent6">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7987504" y="3755134"/>
        <a:ext cx="37407" cy="7481"/>
      </dsp:txXfrm>
    </dsp:sp>
    <dsp:sp modelId="{D9E0D469-A54C-4430-BA0E-4F7E75C522A9}">
      <dsp:nvSpPr>
        <dsp:cNvPr id="0" name=""/>
        <dsp:cNvSpPr/>
      </dsp:nvSpPr>
      <dsp:spPr>
        <a:xfrm>
          <a:off x="4001361" y="2783021"/>
          <a:ext cx="3647870" cy="1951706"/>
        </a:xfrm>
        <a:prstGeom prst="rect">
          <a:avLst/>
        </a:prstGeom>
        <a:solidFill>
          <a:schemeClr val="accent6">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9392" tIns="167310" rIns="159392" bIns="167310" numCol="1" spcCol="1270" anchor="ctr" anchorCtr="0">
          <a:noAutofit/>
        </a:bodyPr>
        <a:lstStyle/>
        <a:p>
          <a:pPr marL="0" lvl="0" indent="0" algn="ctr" defTabSz="844550">
            <a:lnSpc>
              <a:spcPct val="90000"/>
            </a:lnSpc>
            <a:spcBef>
              <a:spcPct val="0"/>
            </a:spcBef>
            <a:spcAft>
              <a:spcPct val="35000"/>
            </a:spcAft>
            <a:buNone/>
          </a:pPr>
          <a:r>
            <a:rPr lang="en-GB" sz="1900" kern="1200"/>
            <a:t>Intended for implementation in 74xx logic or as a small soft core in FPGA.</a:t>
          </a:r>
          <a:endParaRPr lang="en-US" sz="1900" kern="1200"/>
        </a:p>
      </dsp:txBody>
      <dsp:txXfrm>
        <a:off x="4001361" y="2783021"/>
        <a:ext cx="3647870" cy="1951706"/>
      </dsp:txXfrm>
    </dsp:sp>
    <dsp:sp modelId="{ED839B58-4C78-441D-8B1C-BD07C028BE73}">
      <dsp:nvSpPr>
        <dsp:cNvPr id="0" name=""/>
        <dsp:cNvSpPr/>
      </dsp:nvSpPr>
      <dsp:spPr>
        <a:xfrm>
          <a:off x="8397385" y="2783021"/>
          <a:ext cx="3252844" cy="1951706"/>
        </a:xfrm>
        <a:prstGeom prst="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9392" tIns="167310" rIns="159392" bIns="167310" numCol="1" spcCol="1270" anchor="ctr" anchorCtr="0">
          <a:noAutofit/>
        </a:bodyPr>
        <a:lstStyle/>
        <a:p>
          <a:pPr marL="0" lvl="0" indent="0" algn="ctr" defTabSz="844550">
            <a:lnSpc>
              <a:spcPct val="90000"/>
            </a:lnSpc>
            <a:spcBef>
              <a:spcPct val="0"/>
            </a:spcBef>
            <a:spcAft>
              <a:spcPct val="35000"/>
            </a:spcAft>
            <a:buNone/>
          </a:pPr>
          <a:r>
            <a:rPr lang="en-GB" sz="1900" kern="1200"/>
            <a:t>Using bit-serial architecture, it could be implemented in as few as 1000 gates and used as a smart SPI controller and other serial applications .</a:t>
          </a:r>
          <a:endParaRPr lang="en-US" sz="1900" kern="1200"/>
        </a:p>
      </dsp:txBody>
      <dsp:txXfrm>
        <a:off x="8397385" y="2783021"/>
        <a:ext cx="3252844" cy="1951706"/>
      </dsp:txXfrm>
    </dsp:sp>
  </dsp:spTree>
</dsp:drawing>
</file>

<file path=ppt/diagrams/layout1.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7.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2E48DC-1196-79B4-5017-685293FE970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67A96068-1970-CCA2-932D-15DD5E39F3C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4833AE5F-C328-9DAF-86C2-C7865E27B389}"/>
              </a:ext>
            </a:extLst>
          </p:cNvPr>
          <p:cNvSpPr>
            <a:spLocks noGrp="1"/>
          </p:cNvSpPr>
          <p:nvPr>
            <p:ph type="dt" sz="half" idx="10"/>
          </p:nvPr>
        </p:nvSpPr>
        <p:spPr/>
        <p:txBody>
          <a:bodyPr/>
          <a:lstStyle/>
          <a:p>
            <a:fld id="{1F88C5A2-C7B1-4A13-9246-5788B2CC2F63}" type="datetimeFigureOut">
              <a:rPr lang="en-GB" smtClean="0"/>
              <a:t>24/05/2025</a:t>
            </a:fld>
            <a:endParaRPr lang="en-GB"/>
          </a:p>
        </p:txBody>
      </p:sp>
      <p:sp>
        <p:nvSpPr>
          <p:cNvPr id="5" name="Footer Placeholder 4">
            <a:extLst>
              <a:ext uri="{FF2B5EF4-FFF2-40B4-BE49-F238E27FC236}">
                <a16:creationId xmlns:a16="http://schemas.microsoft.com/office/drawing/2014/main" id="{35F4C0FB-1D77-16CB-097E-5F549FF9E80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7425418-74EE-CCE8-527D-89391D59CC96}"/>
              </a:ext>
            </a:extLst>
          </p:cNvPr>
          <p:cNvSpPr>
            <a:spLocks noGrp="1"/>
          </p:cNvSpPr>
          <p:nvPr>
            <p:ph type="sldNum" sz="quarter" idx="12"/>
          </p:nvPr>
        </p:nvSpPr>
        <p:spPr/>
        <p:txBody>
          <a:bodyPr/>
          <a:lstStyle/>
          <a:p>
            <a:fld id="{9375FB76-E68C-45B7-B6A4-3B8BE6AC4C18}" type="slidenum">
              <a:rPr lang="en-GB" smtClean="0"/>
              <a:t>‹#›</a:t>
            </a:fld>
            <a:endParaRPr lang="en-GB"/>
          </a:p>
        </p:txBody>
      </p:sp>
    </p:spTree>
    <p:extLst>
      <p:ext uri="{BB962C8B-B14F-4D97-AF65-F5344CB8AC3E}">
        <p14:creationId xmlns:p14="http://schemas.microsoft.com/office/powerpoint/2010/main" val="6927845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FA841C-16C0-01A0-D3E5-F462BD2A3719}"/>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979A106F-9F11-99FE-2A78-2E647296C70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A07D34F-D3E3-494F-C9EA-1C6283EA3443}"/>
              </a:ext>
            </a:extLst>
          </p:cNvPr>
          <p:cNvSpPr>
            <a:spLocks noGrp="1"/>
          </p:cNvSpPr>
          <p:nvPr>
            <p:ph type="dt" sz="half" idx="10"/>
          </p:nvPr>
        </p:nvSpPr>
        <p:spPr/>
        <p:txBody>
          <a:bodyPr/>
          <a:lstStyle/>
          <a:p>
            <a:fld id="{1F88C5A2-C7B1-4A13-9246-5788B2CC2F63}" type="datetimeFigureOut">
              <a:rPr lang="en-GB" smtClean="0"/>
              <a:t>24/05/2025</a:t>
            </a:fld>
            <a:endParaRPr lang="en-GB"/>
          </a:p>
        </p:txBody>
      </p:sp>
      <p:sp>
        <p:nvSpPr>
          <p:cNvPr id="5" name="Footer Placeholder 4">
            <a:extLst>
              <a:ext uri="{FF2B5EF4-FFF2-40B4-BE49-F238E27FC236}">
                <a16:creationId xmlns:a16="http://schemas.microsoft.com/office/drawing/2014/main" id="{1BC4C487-6319-AE0F-8892-C0CACF81718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4B7CEF0-A106-E5B5-E649-5A3FCEAEC02F}"/>
              </a:ext>
            </a:extLst>
          </p:cNvPr>
          <p:cNvSpPr>
            <a:spLocks noGrp="1"/>
          </p:cNvSpPr>
          <p:nvPr>
            <p:ph type="sldNum" sz="quarter" idx="12"/>
          </p:nvPr>
        </p:nvSpPr>
        <p:spPr/>
        <p:txBody>
          <a:bodyPr/>
          <a:lstStyle/>
          <a:p>
            <a:fld id="{9375FB76-E68C-45B7-B6A4-3B8BE6AC4C18}" type="slidenum">
              <a:rPr lang="en-GB" smtClean="0"/>
              <a:t>‹#›</a:t>
            </a:fld>
            <a:endParaRPr lang="en-GB"/>
          </a:p>
        </p:txBody>
      </p:sp>
    </p:spTree>
    <p:extLst>
      <p:ext uri="{BB962C8B-B14F-4D97-AF65-F5344CB8AC3E}">
        <p14:creationId xmlns:p14="http://schemas.microsoft.com/office/powerpoint/2010/main" val="6343510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BEC1F52-B4A3-0FDC-4FB7-9F453C14540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8E806BB8-9336-297B-E1EF-A249F19BA5F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A6CA010-F482-B670-187C-D9450553BC83}"/>
              </a:ext>
            </a:extLst>
          </p:cNvPr>
          <p:cNvSpPr>
            <a:spLocks noGrp="1"/>
          </p:cNvSpPr>
          <p:nvPr>
            <p:ph type="dt" sz="half" idx="10"/>
          </p:nvPr>
        </p:nvSpPr>
        <p:spPr/>
        <p:txBody>
          <a:bodyPr/>
          <a:lstStyle/>
          <a:p>
            <a:fld id="{1F88C5A2-C7B1-4A13-9246-5788B2CC2F63}" type="datetimeFigureOut">
              <a:rPr lang="en-GB" smtClean="0"/>
              <a:t>24/05/2025</a:t>
            </a:fld>
            <a:endParaRPr lang="en-GB"/>
          </a:p>
        </p:txBody>
      </p:sp>
      <p:sp>
        <p:nvSpPr>
          <p:cNvPr id="5" name="Footer Placeholder 4">
            <a:extLst>
              <a:ext uri="{FF2B5EF4-FFF2-40B4-BE49-F238E27FC236}">
                <a16:creationId xmlns:a16="http://schemas.microsoft.com/office/drawing/2014/main" id="{B3AD13BB-949A-6EA0-61F0-42754E9B2DC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419F739-6F2F-B570-1490-59C7741E1A19}"/>
              </a:ext>
            </a:extLst>
          </p:cNvPr>
          <p:cNvSpPr>
            <a:spLocks noGrp="1"/>
          </p:cNvSpPr>
          <p:nvPr>
            <p:ph type="sldNum" sz="quarter" idx="12"/>
          </p:nvPr>
        </p:nvSpPr>
        <p:spPr/>
        <p:txBody>
          <a:bodyPr/>
          <a:lstStyle/>
          <a:p>
            <a:fld id="{9375FB76-E68C-45B7-B6A4-3B8BE6AC4C18}" type="slidenum">
              <a:rPr lang="en-GB" smtClean="0"/>
              <a:t>‹#›</a:t>
            </a:fld>
            <a:endParaRPr lang="en-GB"/>
          </a:p>
        </p:txBody>
      </p:sp>
    </p:spTree>
    <p:extLst>
      <p:ext uri="{BB962C8B-B14F-4D97-AF65-F5344CB8AC3E}">
        <p14:creationId xmlns:p14="http://schemas.microsoft.com/office/powerpoint/2010/main" val="8292787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3059D2-60CB-14BD-7805-FEDA606E7860}"/>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1553D806-0D53-C6DE-D58C-E17B879D1B7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02604C1-D2E0-2D21-EEDE-CF914BAE754D}"/>
              </a:ext>
            </a:extLst>
          </p:cNvPr>
          <p:cNvSpPr>
            <a:spLocks noGrp="1"/>
          </p:cNvSpPr>
          <p:nvPr>
            <p:ph type="dt" sz="half" idx="10"/>
          </p:nvPr>
        </p:nvSpPr>
        <p:spPr/>
        <p:txBody>
          <a:bodyPr/>
          <a:lstStyle/>
          <a:p>
            <a:fld id="{1F88C5A2-C7B1-4A13-9246-5788B2CC2F63}" type="datetimeFigureOut">
              <a:rPr lang="en-GB" smtClean="0"/>
              <a:t>24/05/2025</a:t>
            </a:fld>
            <a:endParaRPr lang="en-GB"/>
          </a:p>
        </p:txBody>
      </p:sp>
      <p:sp>
        <p:nvSpPr>
          <p:cNvPr id="5" name="Footer Placeholder 4">
            <a:extLst>
              <a:ext uri="{FF2B5EF4-FFF2-40B4-BE49-F238E27FC236}">
                <a16:creationId xmlns:a16="http://schemas.microsoft.com/office/drawing/2014/main" id="{CBC96469-8037-3284-92A2-D2C12774C2F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F1267410-03E8-198F-7086-14CE6C0D5CCD}"/>
              </a:ext>
            </a:extLst>
          </p:cNvPr>
          <p:cNvSpPr>
            <a:spLocks noGrp="1"/>
          </p:cNvSpPr>
          <p:nvPr>
            <p:ph type="sldNum" sz="quarter" idx="12"/>
          </p:nvPr>
        </p:nvSpPr>
        <p:spPr/>
        <p:txBody>
          <a:bodyPr/>
          <a:lstStyle/>
          <a:p>
            <a:fld id="{9375FB76-E68C-45B7-B6A4-3B8BE6AC4C18}" type="slidenum">
              <a:rPr lang="en-GB" smtClean="0"/>
              <a:t>‹#›</a:t>
            </a:fld>
            <a:endParaRPr lang="en-GB"/>
          </a:p>
        </p:txBody>
      </p:sp>
    </p:spTree>
    <p:extLst>
      <p:ext uri="{BB962C8B-B14F-4D97-AF65-F5344CB8AC3E}">
        <p14:creationId xmlns:p14="http://schemas.microsoft.com/office/powerpoint/2010/main" val="39473679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351ECB-24F9-AF8E-4B0D-614A24A71BF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FE93C095-7444-0561-D1CA-383EB5ABE96B}"/>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E099A9D-51E8-0F96-8FB3-52AFD92D82E3}"/>
              </a:ext>
            </a:extLst>
          </p:cNvPr>
          <p:cNvSpPr>
            <a:spLocks noGrp="1"/>
          </p:cNvSpPr>
          <p:nvPr>
            <p:ph type="dt" sz="half" idx="10"/>
          </p:nvPr>
        </p:nvSpPr>
        <p:spPr/>
        <p:txBody>
          <a:bodyPr/>
          <a:lstStyle/>
          <a:p>
            <a:fld id="{1F88C5A2-C7B1-4A13-9246-5788B2CC2F63}" type="datetimeFigureOut">
              <a:rPr lang="en-GB" smtClean="0"/>
              <a:t>24/05/2025</a:t>
            </a:fld>
            <a:endParaRPr lang="en-GB"/>
          </a:p>
        </p:txBody>
      </p:sp>
      <p:sp>
        <p:nvSpPr>
          <p:cNvPr id="5" name="Footer Placeholder 4">
            <a:extLst>
              <a:ext uri="{FF2B5EF4-FFF2-40B4-BE49-F238E27FC236}">
                <a16:creationId xmlns:a16="http://schemas.microsoft.com/office/drawing/2014/main" id="{E77B6504-789E-64A4-9B0E-5E2FB432F31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70E32538-AC91-ED59-6E27-3ABDD5FFC312}"/>
              </a:ext>
            </a:extLst>
          </p:cNvPr>
          <p:cNvSpPr>
            <a:spLocks noGrp="1"/>
          </p:cNvSpPr>
          <p:nvPr>
            <p:ph type="sldNum" sz="quarter" idx="12"/>
          </p:nvPr>
        </p:nvSpPr>
        <p:spPr/>
        <p:txBody>
          <a:bodyPr/>
          <a:lstStyle/>
          <a:p>
            <a:fld id="{9375FB76-E68C-45B7-B6A4-3B8BE6AC4C18}" type="slidenum">
              <a:rPr lang="en-GB" smtClean="0"/>
              <a:t>‹#›</a:t>
            </a:fld>
            <a:endParaRPr lang="en-GB"/>
          </a:p>
        </p:txBody>
      </p:sp>
    </p:spTree>
    <p:extLst>
      <p:ext uri="{BB962C8B-B14F-4D97-AF65-F5344CB8AC3E}">
        <p14:creationId xmlns:p14="http://schemas.microsoft.com/office/powerpoint/2010/main" val="7497857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741FEF-5511-99B5-22F5-B2D84D63970D}"/>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DFFC7822-79AD-D947-C9C3-6567ACCFFF0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84E3CD46-6259-332F-C8DC-38A21E9BE45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6CBCF3C3-5715-691D-F35B-D3C9374B1F48}"/>
              </a:ext>
            </a:extLst>
          </p:cNvPr>
          <p:cNvSpPr>
            <a:spLocks noGrp="1"/>
          </p:cNvSpPr>
          <p:nvPr>
            <p:ph type="dt" sz="half" idx="10"/>
          </p:nvPr>
        </p:nvSpPr>
        <p:spPr/>
        <p:txBody>
          <a:bodyPr/>
          <a:lstStyle/>
          <a:p>
            <a:fld id="{1F88C5A2-C7B1-4A13-9246-5788B2CC2F63}" type="datetimeFigureOut">
              <a:rPr lang="en-GB" smtClean="0"/>
              <a:t>24/05/2025</a:t>
            </a:fld>
            <a:endParaRPr lang="en-GB"/>
          </a:p>
        </p:txBody>
      </p:sp>
      <p:sp>
        <p:nvSpPr>
          <p:cNvPr id="6" name="Footer Placeholder 5">
            <a:extLst>
              <a:ext uri="{FF2B5EF4-FFF2-40B4-BE49-F238E27FC236}">
                <a16:creationId xmlns:a16="http://schemas.microsoft.com/office/drawing/2014/main" id="{9C6E39A8-1D5B-4753-0362-4C842F300F22}"/>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B47EFFDD-7AAD-8E8C-A20F-4082069E423D}"/>
              </a:ext>
            </a:extLst>
          </p:cNvPr>
          <p:cNvSpPr>
            <a:spLocks noGrp="1"/>
          </p:cNvSpPr>
          <p:nvPr>
            <p:ph type="sldNum" sz="quarter" idx="12"/>
          </p:nvPr>
        </p:nvSpPr>
        <p:spPr/>
        <p:txBody>
          <a:bodyPr/>
          <a:lstStyle/>
          <a:p>
            <a:fld id="{9375FB76-E68C-45B7-B6A4-3B8BE6AC4C18}" type="slidenum">
              <a:rPr lang="en-GB" smtClean="0"/>
              <a:t>‹#›</a:t>
            </a:fld>
            <a:endParaRPr lang="en-GB"/>
          </a:p>
        </p:txBody>
      </p:sp>
    </p:spTree>
    <p:extLst>
      <p:ext uri="{BB962C8B-B14F-4D97-AF65-F5344CB8AC3E}">
        <p14:creationId xmlns:p14="http://schemas.microsoft.com/office/powerpoint/2010/main" val="9848978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6D013A-BC8D-0208-DA17-586921E63403}"/>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200BC94F-7F68-8A7E-B4DF-A9DC6C96DF6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AACB2AF-9BA4-8CCC-52ED-E867677A446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AE4E8340-C44C-8E4B-47FD-4A73BB452F0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DDD2384-111F-B050-5FE4-C715152BC54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B3AB94D3-C778-1799-6293-AB4560E6423D}"/>
              </a:ext>
            </a:extLst>
          </p:cNvPr>
          <p:cNvSpPr>
            <a:spLocks noGrp="1"/>
          </p:cNvSpPr>
          <p:nvPr>
            <p:ph type="dt" sz="half" idx="10"/>
          </p:nvPr>
        </p:nvSpPr>
        <p:spPr/>
        <p:txBody>
          <a:bodyPr/>
          <a:lstStyle/>
          <a:p>
            <a:fld id="{1F88C5A2-C7B1-4A13-9246-5788B2CC2F63}" type="datetimeFigureOut">
              <a:rPr lang="en-GB" smtClean="0"/>
              <a:t>24/05/2025</a:t>
            </a:fld>
            <a:endParaRPr lang="en-GB"/>
          </a:p>
        </p:txBody>
      </p:sp>
      <p:sp>
        <p:nvSpPr>
          <p:cNvPr id="8" name="Footer Placeholder 7">
            <a:extLst>
              <a:ext uri="{FF2B5EF4-FFF2-40B4-BE49-F238E27FC236}">
                <a16:creationId xmlns:a16="http://schemas.microsoft.com/office/drawing/2014/main" id="{A8AD16E7-CA62-0E6C-355E-3C84239679C1}"/>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0290CDEB-3C05-71B9-69C4-E1A21219FCFA}"/>
              </a:ext>
            </a:extLst>
          </p:cNvPr>
          <p:cNvSpPr>
            <a:spLocks noGrp="1"/>
          </p:cNvSpPr>
          <p:nvPr>
            <p:ph type="sldNum" sz="quarter" idx="12"/>
          </p:nvPr>
        </p:nvSpPr>
        <p:spPr/>
        <p:txBody>
          <a:bodyPr/>
          <a:lstStyle/>
          <a:p>
            <a:fld id="{9375FB76-E68C-45B7-B6A4-3B8BE6AC4C18}" type="slidenum">
              <a:rPr lang="en-GB" smtClean="0"/>
              <a:t>‹#›</a:t>
            </a:fld>
            <a:endParaRPr lang="en-GB"/>
          </a:p>
        </p:txBody>
      </p:sp>
    </p:spTree>
    <p:extLst>
      <p:ext uri="{BB962C8B-B14F-4D97-AF65-F5344CB8AC3E}">
        <p14:creationId xmlns:p14="http://schemas.microsoft.com/office/powerpoint/2010/main" val="11812289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A0277A-E91D-000A-B8DC-0DE3263820F8}"/>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1F3893D7-BF17-AE9E-9F73-D1EC9BBF90E5}"/>
              </a:ext>
            </a:extLst>
          </p:cNvPr>
          <p:cNvSpPr>
            <a:spLocks noGrp="1"/>
          </p:cNvSpPr>
          <p:nvPr>
            <p:ph type="dt" sz="half" idx="10"/>
          </p:nvPr>
        </p:nvSpPr>
        <p:spPr/>
        <p:txBody>
          <a:bodyPr/>
          <a:lstStyle/>
          <a:p>
            <a:fld id="{1F88C5A2-C7B1-4A13-9246-5788B2CC2F63}" type="datetimeFigureOut">
              <a:rPr lang="en-GB" smtClean="0"/>
              <a:t>24/05/2025</a:t>
            </a:fld>
            <a:endParaRPr lang="en-GB"/>
          </a:p>
        </p:txBody>
      </p:sp>
      <p:sp>
        <p:nvSpPr>
          <p:cNvPr id="4" name="Footer Placeholder 3">
            <a:extLst>
              <a:ext uri="{FF2B5EF4-FFF2-40B4-BE49-F238E27FC236}">
                <a16:creationId xmlns:a16="http://schemas.microsoft.com/office/drawing/2014/main" id="{F34A2A19-4902-530D-8048-10F4DE7E7AEC}"/>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B76835AE-4AC5-4F55-D7AA-4D23F01FCA6A}"/>
              </a:ext>
            </a:extLst>
          </p:cNvPr>
          <p:cNvSpPr>
            <a:spLocks noGrp="1"/>
          </p:cNvSpPr>
          <p:nvPr>
            <p:ph type="sldNum" sz="quarter" idx="12"/>
          </p:nvPr>
        </p:nvSpPr>
        <p:spPr/>
        <p:txBody>
          <a:bodyPr/>
          <a:lstStyle/>
          <a:p>
            <a:fld id="{9375FB76-E68C-45B7-B6A4-3B8BE6AC4C18}" type="slidenum">
              <a:rPr lang="en-GB" smtClean="0"/>
              <a:t>‹#›</a:t>
            </a:fld>
            <a:endParaRPr lang="en-GB"/>
          </a:p>
        </p:txBody>
      </p:sp>
    </p:spTree>
    <p:extLst>
      <p:ext uri="{BB962C8B-B14F-4D97-AF65-F5344CB8AC3E}">
        <p14:creationId xmlns:p14="http://schemas.microsoft.com/office/powerpoint/2010/main" val="37090531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C5FECE1-9986-A9F3-467B-F8D3E0872D16}"/>
              </a:ext>
            </a:extLst>
          </p:cNvPr>
          <p:cNvSpPr>
            <a:spLocks noGrp="1"/>
          </p:cNvSpPr>
          <p:nvPr>
            <p:ph type="dt" sz="half" idx="10"/>
          </p:nvPr>
        </p:nvSpPr>
        <p:spPr/>
        <p:txBody>
          <a:bodyPr/>
          <a:lstStyle/>
          <a:p>
            <a:fld id="{1F88C5A2-C7B1-4A13-9246-5788B2CC2F63}" type="datetimeFigureOut">
              <a:rPr lang="en-GB" smtClean="0"/>
              <a:t>24/05/2025</a:t>
            </a:fld>
            <a:endParaRPr lang="en-GB"/>
          </a:p>
        </p:txBody>
      </p:sp>
      <p:sp>
        <p:nvSpPr>
          <p:cNvPr id="3" name="Footer Placeholder 2">
            <a:extLst>
              <a:ext uri="{FF2B5EF4-FFF2-40B4-BE49-F238E27FC236}">
                <a16:creationId xmlns:a16="http://schemas.microsoft.com/office/drawing/2014/main" id="{30B654D4-C224-D6D9-895D-4AB2A21162D1}"/>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5BA486F5-7628-5BF5-F3EE-051A80790C8B}"/>
              </a:ext>
            </a:extLst>
          </p:cNvPr>
          <p:cNvSpPr>
            <a:spLocks noGrp="1"/>
          </p:cNvSpPr>
          <p:nvPr>
            <p:ph type="sldNum" sz="quarter" idx="12"/>
          </p:nvPr>
        </p:nvSpPr>
        <p:spPr/>
        <p:txBody>
          <a:bodyPr/>
          <a:lstStyle/>
          <a:p>
            <a:fld id="{9375FB76-E68C-45B7-B6A4-3B8BE6AC4C18}" type="slidenum">
              <a:rPr lang="en-GB" smtClean="0"/>
              <a:t>‹#›</a:t>
            </a:fld>
            <a:endParaRPr lang="en-GB"/>
          </a:p>
        </p:txBody>
      </p:sp>
    </p:spTree>
    <p:extLst>
      <p:ext uri="{BB962C8B-B14F-4D97-AF65-F5344CB8AC3E}">
        <p14:creationId xmlns:p14="http://schemas.microsoft.com/office/powerpoint/2010/main" val="31993636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4B6DFF-4326-C34A-E888-0F904DA6CD9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D22E626A-8C1F-7074-2C43-5358D5D55EF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555AB9AD-22EE-62CE-456B-2AACE0A0A6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244021E-2376-F140-D0AC-0F6FE78F8442}"/>
              </a:ext>
            </a:extLst>
          </p:cNvPr>
          <p:cNvSpPr>
            <a:spLocks noGrp="1"/>
          </p:cNvSpPr>
          <p:nvPr>
            <p:ph type="dt" sz="half" idx="10"/>
          </p:nvPr>
        </p:nvSpPr>
        <p:spPr/>
        <p:txBody>
          <a:bodyPr/>
          <a:lstStyle/>
          <a:p>
            <a:fld id="{1F88C5A2-C7B1-4A13-9246-5788B2CC2F63}" type="datetimeFigureOut">
              <a:rPr lang="en-GB" smtClean="0"/>
              <a:t>24/05/2025</a:t>
            </a:fld>
            <a:endParaRPr lang="en-GB"/>
          </a:p>
        </p:txBody>
      </p:sp>
      <p:sp>
        <p:nvSpPr>
          <p:cNvPr id="6" name="Footer Placeholder 5">
            <a:extLst>
              <a:ext uri="{FF2B5EF4-FFF2-40B4-BE49-F238E27FC236}">
                <a16:creationId xmlns:a16="http://schemas.microsoft.com/office/drawing/2014/main" id="{9A8A3E16-5A3B-A2F0-DC74-A6E8CF8A87A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28B56E68-E27F-F48E-312B-A1A98E58AE77}"/>
              </a:ext>
            </a:extLst>
          </p:cNvPr>
          <p:cNvSpPr>
            <a:spLocks noGrp="1"/>
          </p:cNvSpPr>
          <p:nvPr>
            <p:ph type="sldNum" sz="quarter" idx="12"/>
          </p:nvPr>
        </p:nvSpPr>
        <p:spPr/>
        <p:txBody>
          <a:bodyPr/>
          <a:lstStyle/>
          <a:p>
            <a:fld id="{9375FB76-E68C-45B7-B6A4-3B8BE6AC4C18}" type="slidenum">
              <a:rPr lang="en-GB" smtClean="0"/>
              <a:t>‹#›</a:t>
            </a:fld>
            <a:endParaRPr lang="en-GB"/>
          </a:p>
        </p:txBody>
      </p:sp>
    </p:spTree>
    <p:extLst>
      <p:ext uri="{BB962C8B-B14F-4D97-AF65-F5344CB8AC3E}">
        <p14:creationId xmlns:p14="http://schemas.microsoft.com/office/powerpoint/2010/main" val="19297803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6C398D-1D0F-2C6C-5206-C8FB19581C5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AFB8E417-D86C-A6D4-10EE-B63B2AC60D4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171DF221-5B56-7B1C-34F8-F081735322F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5C855E3-5C13-411F-0AD7-A7056AED3E22}"/>
              </a:ext>
            </a:extLst>
          </p:cNvPr>
          <p:cNvSpPr>
            <a:spLocks noGrp="1"/>
          </p:cNvSpPr>
          <p:nvPr>
            <p:ph type="dt" sz="half" idx="10"/>
          </p:nvPr>
        </p:nvSpPr>
        <p:spPr/>
        <p:txBody>
          <a:bodyPr/>
          <a:lstStyle/>
          <a:p>
            <a:fld id="{1F88C5A2-C7B1-4A13-9246-5788B2CC2F63}" type="datetimeFigureOut">
              <a:rPr lang="en-GB" smtClean="0"/>
              <a:t>24/05/2025</a:t>
            </a:fld>
            <a:endParaRPr lang="en-GB"/>
          </a:p>
        </p:txBody>
      </p:sp>
      <p:sp>
        <p:nvSpPr>
          <p:cNvPr id="6" name="Footer Placeholder 5">
            <a:extLst>
              <a:ext uri="{FF2B5EF4-FFF2-40B4-BE49-F238E27FC236}">
                <a16:creationId xmlns:a16="http://schemas.microsoft.com/office/drawing/2014/main" id="{38B56B39-BCC6-073F-D4B2-B675407BD784}"/>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192AB83C-1E7D-081C-A8D3-739AF86F8620}"/>
              </a:ext>
            </a:extLst>
          </p:cNvPr>
          <p:cNvSpPr>
            <a:spLocks noGrp="1"/>
          </p:cNvSpPr>
          <p:nvPr>
            <p:ph type="sldNum" sz="quarter" idx="12"/>
          </p:nvPr>
        </p:nvSpPr>
        <p:spPr/>
        <p:txBody>
          <a:bodyPr/>
          <a:lstStyle/>
          <a:p>
            <a:fld id="{9375FB76-E68C-45B7-B6A4-3B8BE6AC4C18}" type="slidenum">
              <a:rPr lang="en-GB" smtClean="0"/>
              <a:t>‹#›</a:t>
            </a:fld>
            <a:endParaRPr lang="en-GB"/>
          </a:p>
        </p:txBody>
      </p:sp>
    </p:spTree>
    <p:extLst>
      <p:ext uri="{BB962C8B-B14F-4D97-AF65-F5344CB8AC3E}">
        <p14:creationId xmlns:p14="http://schemas.microsoft.com/office/powerpoint/2010/main" val="39023888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948342C-6235-8C7C-9238-143D7AD42E0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6A962CB1-E298-B156-6967-BCC528D4756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B80EFAD-DAEC-E8E2-F8F4-D2286CA8572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1F88C5A2-C7B1-4A13-9246-5788B2CC2F63}" type="datetimeFigureOut">
              <a:rPr lang="en-GB" smtClean="0"/>
              <a:t>24/05/2025</a:t>
            </a:fld>
            <a:endParaRPr lang="en-GB"/>
          </a:p>
        </p:txBody>
      </p:sp>
      <p:sp>
        <p:nvSpPr>
          <p:cNvPr id="5" name="Footer Placeholder 4">
            <a:extLst>
              <a:ext uri="{FF2B5EF4-FFF2-40B4-BE49-F238E27FC236}">
                <a16:creationId xmlns:a16="http://schemas.microsoft.com/office/drawing/2014/main" id="{CC04C9F4-276B-0711-4055-6F72098E3A1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GB"/>
          </a:p>
        </p:txBody>
      </p:sp>
      <p:sp>
        <p:nvSpPr>
          <p:cNvPr id="6" name="Slide Number Placeholder 5">
            <a:extLst>
              <a:ext uri="{FF2B5EF4-FFF2-40B4-BE49-F238E27FC236}">
                <a16:creationId xmlns:a16="http://schemas.microsoft.com/office/drawing/2014/main" id="{F1327915-0652-CDFE-E103-F80713F1170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9375FB76-E68C-45B7-B6A4-3B8BE6AC4C18}" type="slidenum">
              <a:rPr lang="en-GB" smtClean="0"/>
              <a:t>‹#›</a:t>
            </a:fld>
            <a:endParaRPr lang="en-GB"/>
          </a:p>
        </p:txBody>
      </p:sp>
    </p:spTree>
    <p:extLst>
      <p:ext uri="{BB962C8B-B14F-4D97-AF65-F5344CB8AC3E}">
        <p14:creationId xmlns:p14="http://schemas.microsoft.com/office/powerpoint/2010/main" val="41922503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hyperlink" Target="https://github.com/orgMINT" TargetMode="External"/><Relationship Id="rId3" Type="http://schemas.openxmlformats.org/officeDocument/2006/relationships/hyperlink" Target="http://www.exemark.com/FORTH/eForthOverviewv5.pdf" TargetMode="External"/><Relationship Id="rId7" Type="http://schemas.openxmlformats.org/officeDocument/2006/relationships/hyperlink" Target="https://w3group.de/stable.html" TargetMode="External"/><Relationship Id="rId12" Type="http://schemas.openxmlformats.org/officeDocument/2006/relationships/hyperlink" Target="https://www.facebook.com/groups/minimalistcomputing" TargetMode="External"/><Relationship Id="rId2" Type="http://schemas.openxmlformats.org/officeDocument/2006/relationships/hyperlink" Target="http://www.euroforth.org/ef18/papers/hoffmann.pdf" TargetMode="External"/><Relationship Id="rId1" Type="http://schemas.openxmlformats.org/officeDocument/2006/relationships/slideLayout" Target="../slideLayouts/slideLayout2.xml"/><Relationship Id="rId6" Type="http://schemas.openxmlformats.org/officeDocument/2006/relationships/hyperlink" Target="https://github.com/monsonite/SIMPL" TargetMode="External"/><Relationship Id="rId11" Type="http://schemas.openxmlformats.org/officeDocument/2006/relationships/hyperlink" Target="https://www.facebook.com/groups/278238447530031" TargetMode="External"/><Relationship Id="rId5" Type="http://schemas.openxmlformats.org/officeDocument/2006/relationships/hyperlink" Target="http://middleriver.chagasi.com/electronics/tforth.html" TargetMode="External"/><Relationship Id="rId10" Type="http://schemas.openxmlformats.org/officeDocument/2006/relationships/hyperlink" Target="https://github.com/trozodejamon/CMINT" TargetMode="External"/><Relationship Id="rId4" Type="http://schemas.openxmlformats.org/officeDocument/2006/relationships/hyperlink" Target="https://github.com/WardCunningham/Txtzyme" TargetMode="External"/><Relationship Id="rId9" Type="http://schemas.openxmlformats.org/officeDocument/2006/relationships/hyperlink" Target="https://github.com/agsb/6502.MINT" TargetMode="Externa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4.jpeg"/><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8F90786E-B72D-4C32-BDCE-A170B00782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Rectangle 20">
            <a:extLst>
              <a:ext uri="{FF2B5EF4-FFF2-40B4-BE49-F238E27FC236}">
                <a16:creationId xmlns:a16="http://schemas.microsoft.com/office/drawing/2014/main" id="{5E46F2E7-848F-4A6C-A098-4764FDEA77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5" name="Picture 4" descr="Small plant in a pot">
            <a:extLst>
              <a:ext uri="{FF2B5EF4-FFF2-40B4-BE49-F238E27FC236}">
                <a16:creationId xmlns:a16="http://schemas.microsoft.com/office/drawing/2014/main" id="{CF64A0B7-9EED-6968-5EE9-F570CDAFEE92}"/>
              </a:ext>
            </a:extLst>
          </p:cNvPr>
          <p:cNvPicPr>
            <a:picLocks noChangeAspect="1"/>
          </p:cNvPicPr>
          <p:nvPr/>
        </p:nvPicPr>
        <p:blipFill>
          <a:blip r:embed="rId2">
            <a:alphaModFix amt="60000"/>
          </a:blip>
          <a:srcRect t="7185" b="8546"/>
          <a:stretch/>
        </p:blipFill>
        <p:spPr>
          <a:xfrm>
            <a:off x="0" y="-2"/>
            <a:ext cx="12192001" cy="6857990"/>
          </a:xfrm>
          <a:prstGeom prst="rect">
            <a:avLst/>
          </a:prstGeom>
        </p:spPr>
      </p:pic>
      <p:sp>
        <p:nvSpPr>
          <p:cNvPr id="2" name="Title 1">
            <a:extLst>
              <a:ext uri="{FF2B5EF4-FFF2-40B4-BE49-F238E27FC236}">
                <a16:creationId xmlns:a16="http://schemas.microsoft.com/office/drawing/2014/main" id="{DBEEFDDB-4729-5181-E3AF-F31745AE4B16}"/>
              </a:ext>
            </a:extLst>
          </p:cNvPr>
          <p:cNvSpPr>
            <a:spLocks noGrp="1"/>
          </p:cNvSpPr>
          <p:nvPr>
            <p:ph type="ctrTitle"/>
          </p:nvPr>
        </p:nvSpPr>
        <p:spPr>
          <a:xfrm>
            <a:off x="228599" y="1671569"/>
            <a:ext cx="6375401" cy="4072044"/>
          </a:xfrm>
        </p:spPr>
        <p:txBody>
          <a:bodyPr vert="horz" lIns="91440" tIns="45720" rIns="91440" bIns="45720" rtlCol="0" anchor="t">
            <a:normAutofit/>
          </a:bodyPr>
          <a:lstStyle/>
          <a:p>
            <a:pPr algn="l"/>
            <a:r>
              <a:rPr lang="en-US" sz="4400" dirty="0">
                <a:solidFill>
                  <a:srgbClr val="FFFFFF"/>
                </a:solidFill>
              </a:rPr>
              <a:t>MINT – a seed to grow Forth.</a:t>
            </a:r>
            <a:br>
              <a:rPr lang="en-US" sz="4400" dirty="0">
                <a:solidFill>
                  <a:srgbClr val="FFFFFF"/>
                </a:solidFill>
              </a:rPr>
            </a:br>
            <a:endParaRPr lang="en-US" sz="4400" dirty="0">
              <a:solidFill>
                <a:srgbClr val="FFFFFF"/>
              </a:solidFill>
            </a:endParaRPr>
          </a:p>
        </p:txBody>
      </p:sp>
      <p:sp>
        <p:nvSpPr>
          <p:cNvPr id="3" name="Subtitle 2">
            <a:extLst>
              <a:ext uri="{FF2B5EF4-FFF2-40B4-BE49-F238E27FC236}">
                <a16:creationId xmlns:a16="http://schemas.microsoft.com/office/drawing/2014/main" id="{079251EA-491F-D62E-F426-D86BDDB57E58}"/>
              </a:ext>
            </a:extLst>
          </p:cNvPr>
          <p:cNvSpPr>
            <a:spLocks noGrp="1"/>
          </p:cNvSpPr>
          <p:nvPr>
            <p:ph type="subTitle" idx="1"/>
          </p:nvPr>
        </p:nvSpPr>
        <p:spPr>
          <a:xfrm>
            <a:off x="7021139" y="1785871"/>
            <a:ext cx="5170861" cy="2843280"/>
          </a:xfrm>
        </p:spPr>
        <p:txBody>
          <a:bodyPr vert="horz" lIns="91440" tIns="45720" rIns="91440" bIns="45720" rtlCol="0">
            <a:normAutofit/>
          </a:bodyPr>
          <a:lstStyle/>
          <a:p>
            <a:pPr algn="l"/>
            <a:r>
              <a:rPr lang="en-US" sz="3200" dirty="0">
                <a:solidFill>
                  <a:srgbClr val="FFFFFF"/>
                </a:solidFill>
              </a:rPr>
              <a:t>SV Fig  </a:t>
            </a:r>
            <a:br>
              <a:rPr lang="en-US" sz="3200" dirty="0">
                <a:solidFill>
                  <a:srgbClr val="FFFFFF"/>
                </a:solidFill>
              </a:rPr>
            </a:br>
            <a:br>
              <a:rPr lang="en-US" sz="3200" dirty="0">
                <a:solidFill>
                  <a:srgbClr val="FFFFFF"/>
                </a:solidFill>
              </a:rPr>
            </a:br>
            <a:r>
              <a:rPr lang="en-US" sz="3200" dirty="0">
                <a:solidFill>
                  <a:srgbClr val="FFFFFF"/>
                </a:solidFill>
              </a:rPr>
              <a:t>Saturday  24</a:t>
            </a:r>
            <a:r>
              <a:rPr lang="en-US" sz="3200" baseline="30000" dirty="0">
                <a:solidFill>
                  <a:srgbClr val="FFFFFF"/>
                </a:solidFill>
              </a:rPr>
              <a:t>th</a:t>
            </a:r>
            <a:r>
              <a:rPr lang="en-US" sz="3200" dirty="0">
                <a:solidFill>
                  <a:srgbClr val="FFFFFF"/>
                </a:solidFill>
              </a:rPr>
              <a:t>  May 2025</a:t>
            </a:r>
            <a:br>
              <a:rPr lang="en-US" sz="3200" dirty="0">
                <a:solidFill>
                  <a:srgbClr val="FFFFFF"/>
                </a:solidFill>
              </a:rPr>
            </a:br>
            <a:br>
              <a:rPr lang="en-US" sz="3200" dirty="0">
                <a:solidFill>
                  <a:srgbClr val="FFFFFF"/>
                </a:solidFill>
              </a:rPr>
            </a:br>
            <a:r>
              <a:rPr lang="en-US" sz="3200" dirty="0">
                <a:solidFill>
                  <a:srgbClr val="FFFFFF"/>
                </a:solidFill>
              </a:rPr>
              <a:t>Ken Boak</a:t>
            </a:r>
          </a:p>
        </p:txBody>
      </p:sp>
    </p:spTree>
    <p:extLst>
      <p:ext uri="{BB962C8B-B14F-4D97-AF65-F5344CB8AC3E}">
        <p14:creationId xmlns:p14="http://schemas.microsoft.com/office/powerpoint/2010/main" val="42192088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79" name="Rectangle 3078">
            <a:extLst>
              <a:ext uri="{FF2B5EF4-FFF2-40B4-BE49-F238E27FC236}">
                <a16:creationId xmlns:a16="http://schemas.microsoft.com/office/drawing/2014/main" id="{C7F55EAC-550A-4BDD-9099-3F20B8FA0E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1" name="Freeform: Shape 3080">
            <a:extLst>
              <a:ext uri="{FF2B5EF4-FFF2-40B4-BE49-F238E27FC236}">
                <a16:creationId xmlns:a16="http://schemas.microsoft.com/office/drawing/2014/main" id="{DC4F5A5F-493F-49AE-89B6-D5AF5EBC8B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custGeom>
            <a:avLst/>
            <a:gdLst>
              <a:gd name="connsiteX0" fmla="*/ 6724001 w 12192000"/>
              <a:gd name="connsiteY0" fmla="*/ 434021 h 6858000"/>
              <a:gd name="connsiteX1" fmla="*/ 6471155 w 12192000"/>
              <a:gd name="connsiteY1" fmla="*/ 434599 h 6858000"/>
              <a:gd name="connsiteX2" fmla="*/ 5384913 w 12192000"/>
              <a:gd name="connsiteY2" fmla="*/ 497971 h 6858000"/>
              <a:gd name="connsiteX3" fmla="*/ 4818280 w 12192000"/>
              <a:gd name="connsiteY3" fmla="*/ 541802 h 6858000"/>
              <a:gd name="connsiteX4" fmla="*/ 3965428 w 12192000"/>
              <a:gd name="connsiteY4" fmla="*/ 675942 h 6858000"/>
              <a:gd name="connsiteX5" fmla="*/ 3699528 w 12192000"/>
              <a:gd name="connsiteY5" fmla="*/ 770472 h 6858000"/>
              <a:gd name="connsiteX6" fmla="*/ 3438854 w 12192000"/>
              <a:gd name="connsiteY6" fmla="*/ 834899 h 6858000"/>
              <a:gd name="connsiteX7" fmla="*/ 3367443 w 12192000"/>
              <a:gd name="connsiteY7" fmla="*/ 893518 h 6858000"/>
              <a:gd name="connsiteX8" fmla="*/ 3467301 w 12192000"/>
              <a:gd name="connsiteY8" fmla="*/ 953722 h 6858000"/>
              <a:gd name="connsiteX9" fmla="*/ 3889955 w 12192000"/>
              <a:gd name="connsiteY9" fmla="*/ 977486 h 6858000"/>
              <a:gd name="connsiteX10" fmla="*/ 3502135 w 12192000"/>
              <a:gd name="connsiteY10" fmla="*/ 1054062 h 6858000"/>
              <a:gd name="connsiteX11" fmla="*/ 4072832 w 12192000"/>
              <a:gd name="connsiteY11" fmla="*/ 1017622 h 6858000"/>
              <a:gd name="connsiteX12" fmla="*/ 4244099 w 12192000"/>
              <a:gd name="connsiteY12" fmla="*/ 1030825 h 6858000"/>
              <a:gd name="connsiteX13" fmla="*/ 4095475 w 12192000"/>
              <a:gd name="connsiteY13" fmla="*/ 1092084 h 6858000"/>
              <a:gd name="connsiteX14" fmla="*/ 3327386 w 12192000"/>
              <a:gd name="connsiteY14" fmla="*/ 1215660 h 6858000"/>
              <a:gd name="connsiteX15" fmla="*/ 3254813 w 12192000"/>
              <a:gd name="connsiteY15" fmla="*/ 1226749 h 6858000"/>
              <a:gd name="connsiteX16" fmla="*/ 2776427 w 12192000"/>
              <a:gd name="connsiteY16" fmla="*/ 1401552 h 6858000"/>
              <a:gd name="connsiteX17" fmla="*/ 3063226 w 12192000"/>
              <a:gd name="connsiteY17" fmla="*/ 1384124 h 6858000"/>
              <a:gd name="connsiteX18" fmla="*/ 2754945 w 12192000"/>
              <a:gd name="connsiteY18" fmla="*/ 1495025 h 6858000"/>
              <a:gd name="connsiteX19" fmla="*/ 2381061 w 12192000"/>
              <a:gd name="connsiteY19" fmla="*/ 1619658 h 6858000"/>
              <a:gd name="connsiteX20" fmla="*/ 2008336 w 12192000"/>
              <a:gd name="connsiteY20" fmla="*/ 1814527 h 6858000"/>
              <a:gd name="connsiteX21" fmla="*/ 1740695 w 12192000"/>
              <a:gd name="connsiteY21" fmla="*/ 1914337 h 6858000"/>
              <a:gd name="connsiteX22" fmla="*/ 1787720 w 12192000"/>
              <a:gd name="connsiteY22" fmla="*/ 1991970 h 6858000"/>
              <a:gd name="connsiteX23" fmla="*/ 1754048 w 12192000"/>
              <a:gd name="connsiteY23" fmla="*/ 2078049 h 6858000"/>
              <a:gd name="connsiteX24" fmla="*/ 2228951 w 12192000"/>
              <a:gd name="connsiteY24" fmla="*/ 1996721 h 6858000"/>
              <a:gd name="connsiteX25" fmla="*/ 2054781 w 12192000"/>
              <a:gd name="connsiteY25" fmla="*/ 2053228 h 6858000"/>
              <a:gd name="connsiteX26" fmla="*/ 1985693 w 12192000"/>
              <a:gd name="connsiteY26" fmla="*/ 2109207 h 6858000"/>
              <a:gd name="connsiteX27" fmla="*/ 2061168 w 12192000"/>
              <a:gd name="connsiteY27" fmla="*/ 2130859 h 6858000"/>
              <a:gd name="connsiteX28" fmla="*/ 2388026 w 12192000"/>
              <a:gd name="connsiteY28" fmla="*/ 2184726 h 6858000"/>
              <a:gd name="connsiteX29" fmla="*/ 1560719 w 12192000"/>
              <a:gd name="connsiteY29" fmla="*/ 2384876 h 6858000"/>
              <a:gd name="connsiteX30" fmla="*/ 1679734 w 12192000"/>
              <a:gd name="connsiteY30" fmla="*/ 2400191 h 6858000"/>
              <a:gd name="connsiteX31" fmla="*/ 2882089 w 12192000"/>
              <a:gd name="connsiteY31" fmla="*/ 2383292 h 6858000"/>
              <a:gd name="connsiteX32" fmla="*/ 3116638 w 12192000"/>
              <a:gd name="connsiteY32" fmla="*/ 2359528 h 6858000"/>
              <a:gd name="connsiteX33" fmla="*/ 2897765 w 12192000"/>
              <a:gd name="connsiteY33" fmla="*/ 2758243 h 6858000"/>
              <a:gd name="connsiteX34" fmla="*/ 2981367 w 12192000"/>
              <a:gd name="connsiteY34" fmla="*/ 2829008 h 6858000"/>
              <a:gd name="connsiteX35" fmla="*/ 2682955 w 12192000"/>
              <a:gd name="connsiteY35" fmla="*/ 2846436 h 6858000"/>
              <a:gd name="connsiteX36" fmla="*/ 2099485 w 12192000"/>
              <a:gd name="connsiteY36" fmla="*/ 3066653 h 6858000"/>
              <a:gd name="connsiteX37" fmla="*/ 1807460 w 12192000"/>
              <a:gd name="connsiteY37" fmla="*/ 3454808 h 6858000"/>
              <a:gd name="connsiteX38" fmla="*/ 1921251 w 12192000"/>
              <a:gd name="connsiteY38" fmla="*/ 3540889 h 6858000"/>
              <a:gd name="connsiteX39" fmla="*/ 1453313 w 12192000"/>
              <a:gd name="connsiteY39" fmla="*/ 3637002 h 6858000"/>
              <a:gd name="connsiteX40" fmla="*/ 1686122 w 12192000"/>
              <a:gd name="connsiteY40" fmla="*/ 3667634 h 6858000"/>
              <a:gd name="connsiteX41" fmla="*/ 1513692 w 12192000"/>
              <a:gd name="connsiteY41" fmla="*/ 3725196 h 6858000"/>
              <a:gd name="connsiteX42" fmla="*/ 1369711 w 12192000"/>
              <a:gd name="connsiteY42" fmla="*/ 3826063 h 6858000"/>
              <a:gd name="connsiteX43" fmla="*/ 2051298 w 12192000"/>
              <a:gd name="connsiteY43" fmla="*/ 3754242 h 6858000"/>
              <a:gd name="connsiteX44" fmla="*/ 2245207 w 12192000"/>
              <a:gd name="connsiteY44" fmla="*/ 3797018 h 6858000"/>
              <a:gd name="connsiteX45" fmla="*/ 2353192 w 12192000"/>
              <a:gd name="connsiteY45" fmla="*/ 3796489 h 6858000"/>
              <a:gd name="connsiteX46" fmla="*/ 2490207 w 12192000"/>
              <a:gd name="connsiteY46" fmla="*/ 3801242 h 6858000"/>
              <a:gd name="connsiteX47" fmla="*/ 2375835 w 12192000"/>
              <a:gd name="connsiteY47" fmla="*/ 3839794 h 6858000"/>
              <a:gd name="connsiteX48" fmla="*/ 2522138 w 12192000"/>
              <a:gd name="connsiteY48" fmla="*/ 4009841 h 6858000"/>
              <a:gd name="connsiteX49" fmla="*/ 1998466 w 12192000"/>
              <a:gd name="connsiteY49" fmla="*/ 4130778 h 6858000"/>
              <a:gd name="connsiteX50" fmla="*/ 2114580 w 12192000"/>
              <a:gd name="connsiteY50" fmla="*/ 4154543 h 6858000"/>
              <a:gd name="connsiteX51" fmla="*/ 2177862 w 12192000"/>
              <a:gd name="connsiteY51" fmla="*/ 4189925 h 6858000"/>
              <a:gd name="connsiteX52" fmla="*/ 1868419 w 12192000"/>
              <a:gd name="connsiteY52" fmla="*/ 4382153 h 6858000"/>
              <a:gd name="connsiteX53" fmla="*/ 2279460 w 12192000"/>
              <a:gd name="connsiteY53" fmla="*/ 4356805 h 6858000"/>
              <a:gd name="connsiteX54" fmla="*/ 2029817 w 12192000"/>
              <a:gd name="connsiteY54" fmla="*/ 4468235 h 6858000"/>
              <a:gd name="connsiteX55" fmla="*/ 1560137 w 12192000"/>
              <a:gd name="connsiteY55" fmla="*/ 4730172 h 6858000"/>
              <a:gd name="connsiteX56" fmla="*/ 1956664 w 12192000"/>
              <a:gd name="connsiteY56" fmla="*/ 4820477 h 6858000"/>
              <a:gd name="connsiteX57" fmla="*/ 3268168 w 12192000"/>
              <a:gd name="connsiteY57" fmla="*/ 4852692 h 6858000"/>
              <a:gd name="connsiteX58" fmla="*/ 2807197 w 12192000"/>
              <a:gd name="connsiteY58" fmla="*/ 4939300 h 6858000"/>
              <a:gd name="connsiteX59" fmla="*/ 2721272 w 12192000"/>
              <a:gd name="connsiteY59" fmla="*/ 4970458 h 6858000"/>
              <a:gd name="connsiteX60" fmla="*/ 2802552 w 12192000"/>
              <a:gd name="connsiteY60" fmla="*/ 5014291 h 6858000"/>
              <a:gd name="connsiteX61" fmla="*/ 2537812 w 12192000"/>
              <a:gd name="connsiteY61" fmla="*/ 5053898 h 6858000"/>
              <a:gd name="connsiteX62" fmla="*/ 2569744 w 12192000"/>
              <a:gd name="connsiteY62" fmla="*/ 5153182 h 6858000"/>
              <a:gd name="connsiteX63" fmla="*/ 1987436 w 12192000"/>
              <a:gd name="connsiteY63" fmla="*/ 5334320 h 6858000"/>
              <a:gd name="connsiteX64" fmla="*/ 1972921 w 12192000"/>
              <a:gd name="connsiteY64" fmla="*/ 5382376 h 6858000"/>
              <a:gd name="connsiteX65" fmla="*/ 2341001 w 12192000"/>
              <a:gd name="connsiteY65" fmla="*/ 5360725 h 6858000"/>
              <a:gd name="connsiteX66" fmla="*/ 2710822 w 12192000"/>
              <a:gd name="connsiteY66" fmla="*/ 5418816 h 6858000"/>
              <a:gd name="connsiteX67" fmla="*/ 2833903 w 12192000"/>
              <a:gd name="connsiteY67" fmla="*/ 5413007 h 6858000"/>
              <a:gd name="connsiteX68" fmla="*/ 3011556 w 12192000"/>
              <a:gd name="connsiteY68" fmla="*/ 5399276 h 6858000"/>
              <a:gd name="connsiteX69" fmla="*/ 3254233 w 12192000"/>
              <a:gd name="connsiteY69" fmla="*/ 5439412 h 6858000"/>
              <a:gd name="connsiteX70" fmla="*/ 2792101 w 12192000"/>
              <a:gd name="connsiteY70" fmla="*/ 5471625 h 6858000"/>
              <a:gd name="connsiteX71" fmla="*/ 2977303 w 12192000"/>
              <a:gd name="connsiteY71" fmla="*/ 5539751 h 6858000"/>
              <a:gd name="connsiteX72" fmla="*/ 3656566 w 12192000"/>
              <a:gd name="connsiteY72" fmla="*/ 5678642 h 6858000"/>
              <a:gd name="connsiteX73" fmla="*/ 4858340 w 12192000"/>
              <a:gd name="connsiteY73" fmla="*/ 5969625 h 6858000"/>
              <a:gd name="connsiteX74" fmla="*/ 5296668 w 12192000"/>
              <a:gd name="connsiteY74" fmla="*/ 6043559 h 6858000"/>
              <a:gd name="connsiteX75" fmla="*/ 5456323 w 12192000"/>
              <a:gd name="connsiteY75" fmla="*/ 6042502 h 6858000"/>
              <a:gd name="connsiteX76" fmla="*/ 5267058 w 12192000"/>
              <a:gd name="connsiteY76" fmla="*/ 6100066 h 6858000"/>
              <a:gd name="connsiteX77" fmla="*/ 7095266 w 12192000"/>
              <a:gd name="connsiteY77" fmla="*/ 6287541 h 6858000"/>
              <a:gd name="connsiteX78" fmla="*/ 9707235 w 12192000"/>
              <a:gd name="connsiteY78" fmla="*/ 5994446 h 6858000"/>
              <a:gd name="connsiteX79" fmla="*/ 10083442 w 12192000"/>
              <a:gd name="connsiteY79" fmla="*/ 5678642 h 6858000"/>
              <a:gd name="connsiteX80" fmla="*/ 10338892 w 12192000"/>
              <a:gd name="connsiteY80" fmla="*/ 4650957 h 6858000"/>
              <a:gd name="connsiteX81" fmla="*/ 10628013 w 12192000"/>
              <a:gd name="connsiteY81" fmla="*/ 4411198 h 6858000"/>
              <a:gd name="connsiteX82" fmla="*/ 10802766 w 12192000"/>
              <a:gd name="connsiteY82" fmla="*/ 4258050 h 6858000"/>
              <a:gd name="connsiteX83" fmla="*/ 10614662 w 12192000"/>
              <a:gd name="connsiteY83" fmla="*/ 4150318 h 6858000"/>
              <a:gd name="connsiteX84" fmla="*/ 10681427 w 12192000"/>
              <a:gd name="connsiteY84" fmla="*/ 4054203 h 6858000"/>
              <a:gd name="connsiteX85" fmla="*/ 10520029 w 12192000"/>
              <a:gd name="connsiteY85" fmla="*/ 3804411 h 6858000"/>
              <a:gd name="connsiteX86" fmla="*/ 10568798 w 12192000"/>
              <a:gd name="connsiteY86" fmla="*/ 3466426 h 6858000"/>
              <a:gd name="connsiteX87" fmla="*/ 10499709 w 12192000"/>
              <a:gd name="connsiteY87" fmla="*/ 3166465 h 6858000"/>
              <a:gd name="connsiteX88" fmla="*/ 10489840 w 12192000"/>
              <a:gd name="connsiteY88" fmla="*/ 2546475 h 6858000"/>
              <a:gd name="connsiteX89" fmla="*/ 10584471 w 12192000"/>
              <a:gd name="connsiteY89" fmla="*/ 2512148 h 6858000"/>
              <a:gd name="connsiteX90" fmla="*/ 10695942 w 12192000"/>
              <a:gd name="connsiteY90" fmla="*/ 2358471 h 6858000"/>
              <a:gd name="connsiteX91" fmla="*/ 10732516 w 12192000"/>
              <a:gd name="connsiteY91" fmla="*/ 2287706 h 6858000"/>
              <a:gd name="connsiteX92" fmla="*/ 10731357 w 12192000"/>
              <a:gd name="connsiteY92" fmla="*/ 2137725 h 6858000"/>
              <a:gd name="connsiteX93" fmla="*/ 10678525 w 12192000"/>
              <a:gd name="connsiteY93" fmla="*/ 2070656 h 6858000"/>
              <a:gd name="connsiteX94" fmla="*/ 10735999 w 12192000"/>
              <a:gd name="connsiteY94" fmla="*/ 1956587 h 6858000"/>
              <a:gd name="connsiteX95" fmla="*/ 10824246 w 12192000"/>
              <a:gd name="connsiteY95" fmla="*/ 1862584 h 6858000"/>
              <a:gd name="connsiteX96" fmla="*/ 10773156 w 12192000"/>
              <a:gd name="connsiteY96" fmla="*/ 1768054 h 6858000"/>
              <a:gd name="connsiteX97" fmla="*/ 10716261 w 12192000"/>
              <a:gd name="connsiteY97" fmla="*/ 1678278 h 6858000"/>
              <a:gd name="connsiteX98" fmla="*/ 10554864 w 12192000"/>
              <a:gd name="connsiteY98" fmla="*/ 1477599 h 6858000"/>
              <a:gd name="connsiteX99" fmla="*/ 10267483 w 12192000"/>
              <a:gd name="connsiteY99" fmla="*/ 1324977 h 6858000"/>
              <a:gd name="connsiteX100" fmla="*/ 9913337 w 12192000"/>
              <a:gd name="connsiteY100" fmla="*/ 1202458 h 6858000"/>
              <a:gd name="connsiteX101" fmla="*/ 10024805 w 12192000"/>
              <a:gd name="connsiteY101" fmla="*/ 1124827 h 6858000"/>
              <a:gd name="connsiteX102" fmla="*/ 9411726 w 12192000"/>
              <a:gd name="connsiteY102" fmla="*/ 980655 h 6858000"/>
              <a:gd name="connsiteX103" fmla="*/ 9930753 w 12192000"/>
              <a:gd name="connsiteY103" fmla="*/ 901968 h 6858000"/>
              <a:gd name="connsiteX104" fmla="*/ 9894178 w 12192000"/>
              <a:gd name="connsiteY104" fmla="*/ 871339 h 6858000"/>
              <a:gd name="connsiteX105" fmla="*/ 9858182 w 12192000"/>
              <a:gd name="connsiteY105" fmla="*/ 839125 h 6858000"/>
              <a:gd name="connsiteX106" fmla="*/ 10131050 w 12192000"/>
              <a:gd name="connsiteY106" fmla="*/ 792652 h 6858000"/>
              <a:gd name="connsiteX107" fmla="*/ 10006808 w 12192000"/>
              <a:gd name="connsiteY107" fmla="*/ 731920 h 6858000"/>
              <a:gd name="connsiteX108" fmla="*/ 10233809 w 12192000"/>
              <a:gd name="connsiteY108" fmla="*/ 710268 h 6858000"/>
              <a:gd name="connsiteX109" fmla="*/ 10267483 w 12192000"/>
              <a:gd name="connsiteY109" fmla="*/ 628940 h 6858000"/>
              <a:gd name="connsiteX110" fmla="*/ 10136275 w 12192000"/>
              <a:gd name="connsiteY110" fmla="*/ 589333 h 6858000"/>
              <a:gd name="connsiteX111" fmla="*/ 9131312 w 12192000"/>
              <a:gd name="connsiteY111" fmla="*/ 480544 h 6858000"/>
              <a:gd name="connsiteX112" fmla="*/ 7479600 w 12192000"/>
              <a:gd name="connsiteY112" fmla="*/ 454667 h 6858000"/>
              <a:gd name="connsiteX113" fmla="*/ 6724001 w 12192000"/>
              <a:gd name="connsiteY113" fmla="*/ 434021 h 6858000"/>
              <a:gd name="connsiteX114" fmla="*/ 0 w 12192000"/>
              <a:gd name="connsiteY114" fmla="*/ 0 h 6858000"/>
              <a:gd name="connsiteX115" fmla="*/ 12192000 w 12192000"/>
              <a:gd name="connsiteY115" fmla="*/ 0 h 6858000"/>
              <a:gd name="connsiteX116" fmla="*/ 12192000 w 12192000"/>
              <a:gd name="connsiteY116" fmla="*/ 6858000 h 6858000"/>
              <a:gd name="connsiteX117" fmla="*/ 0 w 12192000"/>
              <a:gd name="connsiteY11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12192000" h="6858000">
                <a:moveTo>
                  <a:pt x="6724001" y="434021"/>
                </a:moveTo>
                <a:cubicBezTo>
                  <a:pt x="6639882" y="433113"/>
                  <a:pt x="6555627" y="433147"/>
                  <a:pt x="6471155" y="434599"/>
                </a:cubicBezTo>
                <a:cubicBezTo>
                  <a:pt x="6109461" y="440937"/>
                  <a:pt x="5748349" y="439351"/>
                  <a:pt x="5384913" y="497971"/>
                </a:cubicBezTo>
                <a:cubicBezTo>
                  <a:pt x="5199132" y="528072"/>
                  <a:pt x="5005803" y="518038"/>
                  <a:pt x="4818280" y="541802"/>
                </a:cubicBezTo>
                <a:cubicBezTo>
                  <a:pt x="4532641" y="578242"/>
                  <a:pt x="4247003" y="621019"/>
                  <a:pt x="3965428" y="675942"/>
                </a:cubicBezTo>
                <a:cubicBezTo>
                  <a:pt x="3877181" y="693369"/>
                  <a:pt x="3768034" y="703930"/>
                  <a:pt x="3699528" y="770472"/>
                </a:cubicBezTo>
                <a:cubicBezTo>
                  <a:pt x="3590961" y="728224"/>
                  <a:pt x="3523617" y="807966"/>
                  <a:pt x="3438854" y="834899"/>
                </a:cubicBezTo>
                <a:cubicBezTo>
                  <a:pt x="3405761" y="845462"/>
                  <a:pt x="3362218" y="860248"/>
                  <a:pt x="3367443" y="893518"/>
                </a:cubicBezTo>
                <a:cubicBezTo>
                  <a:pt x="3372089" y="935238"/>
                  <a:pt x="3420855" y="962172"/>
                  <a:pt x="3467301" y="953722"/>
                </a:cubicBezTo>
                <a:cubicBezTo>
                  <a:pt x="3611863" y="927317"/>
                  <a:pt x="3741328" y="986464"/>
                  <a:pt x="3889955" y="977486"/>
                </a:cubicBezTo>
                <a:cubicBezTo>
                  <a:pt x="3760488" y="1002836"/>
                  <a:pt x="3631601" y="1028713"/>
                  <a:pt x="3502135" y="1054062"/>
                </a:cubicBezTo>
                <a:cubicBezTo>
                  <a:pt x="3694303" y="1074129"/>
                  <a:pt x="3883568" y="1038218"/>
                  <a:pt x="4072832" y="1017622"/>
                </a:cubicBezTo>
                <a:cubicBezTo>
                  <a:pt x="4133792" y="1011285"/>
                  <a:pt x="4228424" y="962699"/>
                  <a:pt x="4244099" y="1030825"/>
                </a:cubicBezTo>
                <a:cubicBezTo>
                  <a:pt x="4254550" y="1076242"/>
                  <a:pt x="4152951" y="1079410"/>
                  <a:pt x="4095475" y="1092084"/>
                </a:cubicBezTo>
                <a:cubicBezTo>
                  <a:pt x="3841766" y="1146479"/>
                  <a:pt x="3583994" y="1178165"/>
                  <a:pt x="3327386" y="1215660"/>
                </a:cubicBezTo>
                <a:cubicBezTo>
                  <a:pt x="3303001" y="1219357"/>
                  <a:pt x="3271070" y="1216188"/>
                  <a:pt x="3254813" y="1226749"/>
                </a:cubicBezTo>
                <a:cubicBezTo>
                  <a:pt x="3123605" y="1311774"/>
                  <a:pt x="2957563" y="1339765"/>
                  <a:pt x="2776427" y="1401552"/>
                </a:cubicBezTo>
                <a:cubicBezTo>
                  <a:pt x="2890798" y="1430598"/>
                  <a:pt x="2968012" y="1370921"/>
                  <a:pt x="3063226" y="1384124"/>
                </a:cubicBezTo>
                <a:cubicBezTo>
                  <a:pt x="2966272" y="1448024"/>
                  <a:pt x="2853641" y="1460171"/>
                  <a:pt x="2754945" y="1495025"/>
                </a:cubicBezTo>
                <a:cubicBezTo>
                  <a:pt x="2684117" y="1519846"/>
                  <a:pt x="2421119" y="1597477"/>
                  <a:pt x="2381061" y="1619658"/>
                </a:cubicBezTo>
                <a:cubicBezTo>
                  <a:pt x="2260302" y="1688311"/>
                  <a:pt x="2107033" y="1720525"/>
                  <a:pt x="2008336" y="1814527"/>
                </a:cubicBezTo>
                <a:cubicBezTo>
                  <a:pt x="1938668" y="1880540"/>
                  <a:pt x="1822554" y="1868393"/>
                  <a:pt x="1740695" y="1914337"/>
                </a:cubicBezTo>
                <a:cubicBezTo>
                  <a:pt x="1711667" y="1957642"/>
                  <a:pt x="1767982" y="1968733"/>
                  <a:pt x="1787720" y="1991970"/>
                </a:cubicBezTo>
                <a:cubicBezTo>
                  <a:pt x="1813846" y="2023126"/>
                  <a:pt x="1767401" y="2040555"/>
                  <a:pt x="1754048" y="2078049"/>
                </a:cubicBezTo>
                <a:cubicBezTo>
                  <a:pt x="1907898" y="2035802"/>
                  <a:pt x="2054781" y="2010981"/>
                  <a:pt x="2228951" y="1996721"/>
                </a:cubicBezTo>
                <a:cubicBezTo>
                  <a:pt x="2171475" y="2057452"/>
                  <a:pt x="2101807" y="2031048"/>
                  <a:pt x="2054781" y="2053228"/>
                </a:cubicBezTo>
                <a:cubicBezTo>
                  <a:pt x="2024011" y="2067487"/>
                  <a:pt x="1976984" y="2073824"/>
                  <a:pt x="1985693" y="2109207"/>
                </a:cubicBezTo>
                <a:cubicBezTo>
                  <a:pt x="1992660" y="2137196"/>
                  <a:pt x="2032140" y="2133500"/>
                  <a:pt x="2061168" y="2130859"/>
                </a:cubicBezTo>
                <a:cubicBezTo>
                  <a:pt x="2172636" y="2120825"/>
                  <a:pt x="2281202" y="2117656"/>
                  <a:pt x="2388026" y="2184726"/>
                </a:cubicBezTo>
                <a:cubicBezTo>
                  <a:pt x="2116321" y="2282425"/>
                  <a:pt x="1803977" y="2241233"/>
                  <a:pt x="1560719" y="2384876"/>
                </a:cubicBezTo>
                <a:cubicBezTo>
                  <a:pt x="1594973" y="2429237"/>
                  <a:pt x="1643739" y="2405472"/>
                  <a:pt x="1679734" y="2400191"/>
                </a:cubicBezTo>
                <a:cubicBezTo>
                  <a:pt x="1916026" y="2364279"/>
                  <a:pt x="2760170" y="2428180"/>
                  <a:pt x="2882089" y="2383292"/>
                </a:cubicBezTo>
                <a:cubicBezTo>
                  <a:pt x="2956983" y="2355830"/>
                  <a:pt x="3035941" y="2342628"/>
                  <a:pt x="3116638" y="2359528"/>
                </a:cubicBezTo>
                <a:cubicBezTo>
                  <a:pt x="3194434" y="2375898"/>
                  <a:pt x="3174696" y="2605622"/>
                  <a:pt x="2897765" y="2758243"/>
                </a:cubicBezTo>
                <a:cubicBezTo>
                  <a:pt x="2858286" y="2779895"/>
                  <a:pt x="3034779" y="2811053"/>
                  <a:pt x="2981367" y="2829008"/>
                </a:cubicBezTo>
                <a:cubicBezTo>
                  <a:pt x="2939566" y="2843267"/>
                  <a:pt x="2734626" y="2835346"/>
                  <a:pt x="2682955" y="2846436"/>
                </a:cubicBezTo>
                <a:cubicBezTo>
                  <a:pt x="2662635" y="2851188"/>
                  <a:pt x="2040267" y="3029159"/>
                  <a:pt x="2099485" y="3066653"/>
                </a:cubicBezTo>
                <a:cubicBezTo>
                  <a:pt x="2276558" y="3179139"/>
                  <a:pt x="2869897" y="3385098"/>
                  <a:pt x="1807460" y="3454808"/>
                </a:cubicBezTo>
                <a:cubicBezTo>
                  <a:pt x="1841132" y="3495472"/>
                  <a:pt x="1934024" y="3469596"/>
                  <a:pt x="1921251" y="3540889"/>
                </a:cubicBezTo>
                <a:cubicBezTo>
                  <a:pt x="1780173" y="3579440"/>
                  <a:pt x="1617035" y="3577328"/>
                  <a:pt x="1453313" y="3637002"/>
                </a:cubicBezTo>
                <a:cubicBezTo>
                  <a:pt x="1527047" y="3680307"/>
                  <a:pt x="1611808" y="3653902"/>
                  <a:pt x="1686122" y="3667634"/>
                </a:cubicBezTo>
                <a:cubicBezTo>
                  <a:pt x="1644320" y="3722027"/>
                  <a:pt x="1572330" y="3713578"/>
                  <a:pt x="1513692" y="3725196"/>
                </a:cubicBezTo>
                <a:cubicBezTo>
                  <a:pt x="1459700" y="3736286"/>
                  <a:pt x="1345329" y="3830816"/>
                  <a:pt x="1369711" y="3826063"/>
                </a:cubicBezTo>
                <a:cubicBezTo>
                  <a:pt x="1595553" y="3783815"/>
                  <a:pt x="1824877" y="3795434"/>
                  <a:pt x="2051298" y="3754242"/>
                </a:cubicBezTo>
                <a:cubicBezTo>
                  <a:pt x="2126192" y="3740511"/>
                  <a:pt x="2210955" y="3714106"/>
                  <a:pt x="2245207" y="3797018"/>
                </a:cubicBezTo>
                <a:cubicBezTo>
                  <a:pt x="2255659" y="3821310"/>
                  <a:pt x="2248109" y="3829232"/>
                  <a:pt x="2353192" y="3796489"/>
                </a:cubicBezTo>
                <a:cubicBezTo>
                  <a:pt x="2394414" y="3783815"/>
                  <a:pt x="2448988" y="3770085"/>
                  <a:pt x="2490207" y="3801242"/>
                </a:cubicBezTo>
                <a:cubicBezTo>
                  <a:pt x="2464082" y="3840321"/>
                  <a:pt x="2413572" y="3828703"/>
                  <a:pt x="2375835" y="3839794"/>
                </a:cubicBezTo>
                <a:cubicBezTo>
                  <a:pt x="2275978" y="3868311"/>
                  <a:pt x="2619094" y="3977100"/>
                  <a:pt x="2522138" y="4009841"/>
                </a:cubicBezTo>
                <a:cubicBezTo>
                  <a:pt x="2323584" y="4076912"/>
                  <a:pt x="2199343" y="4057372"/>
                  <a:pt x="1998466" y="4130778"/>
                </a:cubicBezTo>
                <a:cubicBezTo>
                  <a:pt x="2066973" y="4129192"/>
                  <a:pt x="2046072" y="4154543"/>
                  <a:pt x="2114580" y="4154543"/>
                </a:cubicBezTo>
                <a:cubicBezTo>
                  <a:pt x="2145350" y="4154543"/>
                  <a:pt x="2177862" y="4160878"/>
                  <a:pt x="2177862" y="4189925"/>
                </a:cubicBezTo>
                <a:cubicBezTo>
                  <a:pt x="2177862" y="4217385"/>
                  <a:pt x="1817330" y="4367895"/>
                  <a:pt x="1868419" y="4382153"/>
                </a:cubicBezTo>
                <a:cubicBezTo>
                  <a:pt x="2007755" y="4420704"/>
                  <a:pt x="2365385" y="4302410"/>
                  <a:pt x="2279460" y="4356805"/>
                </a:cubicBezTo>
                <a:cubicBezTo>
                  <a:pt x="2148834" y="4439716"/>
                  <a:pt x="2129094" y="4456088"/>
                  <a:pt x="2029817" y="4468235"/>
                </a:cubicBezTo>
                <a:cubicBezTo>
                  <a:pt x="1944474" y="4478796"/>
                  <a:pt x="1644320" y="4710633"/>
                  <a:pt x="1560137" y="4730172"/>
                </a:cubicBezTo>
                <a:cubicBezTo>
                  <a:pt x="1485825" y="4747072"/>
                  <a:pt x="1774947" y="4800410"/>
                  <a:pt x="1956664" y="4820477"/>
                </a:cubicBezTo>
                <a:cubicBezTo>
                  <a:pt x="2130256" y="4840017"/>
                  <a:pt x="3101544" y="4789319"/>
                  <a:pt x="3268168" y="4852692"/>
                </a:cubicBezTo>
                <a:cubicBezTo>
                  <a:pt x="3111993" y="4878041"/>
                  <a:pt x="2970336" y="4953030"/>
                  <a:pt x="2807197" y="4939300"/>
                </a:cubicBezTo>
                <a:cubicBezTo>
                  <a:pt x="2773524" y="4936660"/>
                  <a:pt x="2724756" y="4930323"/>
                  <a:pt x="2721272" y="4970458"/>
                </a:cubicBezTo>
                <a:cubicBezTo>
                  <a:pt x="2718369" y="5005313"/>
                  <a:pt x="2788038" y="4981548"/>
                  <a:pt x="2802552" y="5014291"/>
                </a:cubicBezTo>
                <a:cubicBezTo>
                  <a:pt x="2719531" y="5060235"/>
                  <a:pt x="2621415" y="5018515"/>
                  <a:pt x="2537812" y="5053898"/>
                </a:cubicBezTo>
                <a:cubicBezTo>
                  <a:pt x="2491948" y="5099314"/>
                  <a:pt x="2589483" y="5107236"/>
                  <a:pt x="2569744" y="5153182"/>
                </a:cubicBezTo>
                <a:cubicBezTo>
                  <a:pt x="2301522" y="5193845"/>
                  <a:pt x="2252174" y="5268836"/>
                  <a:pt x="1987436" y="5334320"/>
                </a:cubicBezTo>
                <a:cubicBezTo>
                  <a:pt x="1971179" y="5338545"/>
                  <a:pt x="1958407" y="5352274"/>
                  <a:pt x="1972921" y="5382376"/>
                </a:cubicBezTo>
                <a:cubicBezTo>
                  <a:pt x="2087874" y="5396107"/>
                  <a:pt x="2215599" y="5373399"/>
                  <a:pt x="2341001" y="5360725"/>
                </a:cubicBezTo>
                <a:cubicBezTo>
                  <a:pt x="2537812" y="5340129"/>
                  <a:pt x="2533748" y="5339072"/>
                  <a:pt x="2710822" y="5418816"/>
                </a:cubicBezTo>
                <a:cubicBezTo>
                  <a:pt x="2743914" y="5433602"/>
                  <a:pt x="2801390" y="5438355"/>
                  <a:pt x="2833903" y="5413007"/>
                </a:cubicBezTo>
                <a:cubicBezTo>
                  <a:pt x="2896604" y="5364422"/>
                  <a:pt x="2950016" y="5368646"/>
                  <a:pt x="3011556" y="5399276"/>
                </a:cubicBezTo>
                <a:cubicBezTo>
                  <a:pt x="3077160" y="5432547"/>
                  <a:pt x="3171793" y="5391882"/>
                  <a:pt x="3254233" y="5439412"/>
                </a:cubicBezTo>
                <a:cubicBezTo>
                  <a:pt x="3099802" y="5473739"/>
                  <a:pt x="2957563" y="5473739"/>
                  <a:pt x="2792101" y="5471625"/>
                </a:cubicBezTo>
                <a:cubicBezTo>
                  <a:pt x="2846095" y="5537639"/>
                  <a:pt x="2914601" y="5536582"/>
                  <a:pt x="2977303" y="5539751"/>
                </a:cubicBezTo>
                <a:cubicBezTo>
                  <a:pt x="3214174" y="5551898"/>
                  <a:pt x="3601411" y="5660686"/>
                  <a:pt x="3656566" y="5678642"/>
                </a:cubicBezTo>
                <a:cubicBezTo>
                  <a:pt x="4280675" y="5879847"/>
                  <a:pt x="4178497" y="5898332"/>
                  <a:pt x="4858340" y="5969625"/>
                </a:cubicBezTo>
                <a:cubicBezTo>
                  <a:pt x="5261253" y="6011873"/>
                  <a:pt x="4887368" y="6032469"/>
                  <a:pt x="5296668" y="6043559"/>
                </a:cubicBezTo>
                <a:cubicBezTo>
                  <a:pt x="5349500" y="6045143"/>
                  <a:pt x="5402911" y="6044087"/>
                  <a:pt x="5456323" y="6042502"/>
                </a:cubicBezTo>
                <a:cubicBezTo>
                  <a:pt x="5368077" y="6073134"/>
                  <a:pt x="5267058" y="6100066"/>
                  <a:pt x="5267058" y="6100066"/>
                </a:cubicBezTo>
                <a:cubicBezTo>
                  <a:pt x="5267058" y="6100066"/>
                  <a:pt x="5318728" y="6208854"/>
                  <a:pt x="7095266" y="6287541"/>
                </a:cubicBezTo>
                <a:cubicBezTo>
                  <a:pt x="7422124" y="6302329"/>
                  <a:pt x="9563254" y="6024548"/>
                  <a:pt x="9707235" y="5994446"/>
                </a:cubicBezTo>
                <a:cubicBezTo>
                  <a:pt x="9844249" y="5966984"/>
                  <a:pt x="10002164" y="5671247"/>
                  <a:pt x="10083442" y="5678642"/>
                </a:cubicBezTo>
                <a:cubicBezTo>
                  <a:pt x="10103183" y="5653293"/>
                  <a:pt x="10283158" y="5139979"/>
                  <a:pt x="10338892" y="4650957"/>
                </a:cubicBezTo>
                <a:cubicBezTo>
                  <a:pt x="10448618" y="4580718"/>
                  <a:pt x="10551960" y="4503088"/>
                  <a:pt x="10628013" y="4411198"/>
                </a:cubicBezTo>
                <a:cubicBezTo>
                  <a:pt x="10675040" y="4354692"/>
                  <a:pt x="10718003" y="4298185"/>
                  <a:pt x="10802766" y="4258050"/>
                </a:cubicBezTo>
                <a:cubicBezTo>
                  <a:pt x="10755739" y="4203128"/>
                  <a:pt x="10675040" y="4190453"/>
                  <a:pt x="10614662" y="4150318"/>
                </a:cubicBezTo>
                <a:cubicBezTo>
                  <a:pt x="10610017" y="4117046"/>
                  <a:pt x="10705811" y="4127081"/>
                  <a:pt x="10681427" y="4054203"/>
                </a:cubicBezTo>
                <a:cubicBezTo>
                  <a:pt x="10648335" y="3957032"/>
                  <a:pt x="10684328" y="3846131"/>
                  <a:pt x="10520029" y="3804411"/>
                </a:cubicBezTo>
                <a:cubicBezTo>
                  <a:pt x="10476485" y="3709881"/>
                  <a:pt x="10464294" y="3558845"/>
                  <a:pt x="10568798" y="3466426"/>
                </a:cubicBezTo>
                <a:cubicBezTo>
                  <a:pt x="10724388" y="3328592"/>
                  <a:pt x="10699424" y="3240927"/>
                  <a:pt x="10499709" y="3166465"/>
                </a:cubicBezTo>
                <a:cubicBezTo>
                  <a:pt x="10474164" y="3156958"/>
                  <a:pt x="10501452" y="2570768"/>
                  <a:pt x="10489840" y="2546475"/>
                </a:cubicBezTo>
                <a:cubicBezTo>
                  <a:pt x="10508418" y="2513205"/>
                  <a:pt x="10551960" y="2521126"/>
                  <a:pt x="10584471" y="2512148"/>
                </a:cubicBezTo>
                <a:cubicBezTo>
                  <a:pt x="10726711" y="2474125"/>
                  <a:pt x="10731357" y="2474125"/>
                  <a:pt x="10695942" y="2358471"/>
                </a:cubicBezTo>
                <a:cubicBezTo>
                  <a:pt x="10685490" y="2323616"/>
                  <a:pt x="10709874" y="2309357"/>
                  <a:pt x="10732516" y="2287706"/>
                </a:cubicBezTo>
                <a:cubicBezTo>
                  <a:pt x="10817280" y="2206905"/>
                  <a:pt x="10817860" y="2205850"/>
                  <a:pt x="10731357" y="2137725"/>
                </a:cubicBezTo>
                <a:cubicBezTo>
                  <a:pt x="10706391" y="2118185"/>
                  <a:pt x="10689555" y="2097061"/>
                  <a:pt x="10678525" y="2070656"/>
                </a:cubicBezTo>
                <a:cubicBezTo>
                  <a:pt x="10658203" y="2022599"/>
                  <a:pt x="10658784" y="1982463"/>
                  <a:pt x="10735999" y="1956587"/>
                </a:cubicBezTo>
                <a:cubicBezTo>
                  <a:pt x="10789993" y="1938104"/>
                  <a:pt x="10820762" y="1916978"/>
                  <a:pt x="10824246" y="1862584"/>
                </a:cubicBezTo>
                <a:cubicBezTo>
                  <a:pt x="10826570" y="1817166"/>
                  <a:pt x="10832955" y="1787594"/>
                  <a:pt x="10773156" y="1768054"/>
                </a:cubicBezTo>
                <a:cubicBezTo>
                  <a:pt x="10724969" y="1752211"/>
                  <a:pt x="10711036" y="1718412"/>
                  <a:pt x="10716261" y="1678278"/>
                </a:cubicBezTo>
                <a:cubicBezTo>
                  <a:pt x="10728452" y="1580050"/>
                  <a:pt x="10662849" y="1522487"/>
                  <a:pt x="10554864" y="1477599"/>
                </a:cubicBezTo>
                <a:cubicBezTo>
                  <a:pt x="10452101" y="1434822"/>
                  <a:pt x="10362116" y="1377259"/>
                  <a:pt x="10267483" y="1324977"/>
                </a:cubicBezTo>
                <a:cubicBezTo>
                  <a:pt x="10162399" y="1266887"/>
                  <a:pt x="10040481" y="1232031"/>
                  <a:pt x="9913337" y="1202458"/>
                </a:cubicBezTo>
                <a:cubicBezTo>
                  <a:pt x="9936561" y="1160210"/>
                  <a:pt x="10016678" y="1183974"/>
                  <a:pt x="10024805" y="1124827"/>
                </a:cubicBezTo>
                <a:cubicBezTo>
                  <a:pt x="9826251" y="1074658"/>
                  <a:pt x="9636408" y="999139"/>
                  <a:pt x="9411726" y="980655"/>
                </a:cubicBezTo>
                <a:cubicBezTo>
                  <a:pt x="9593444" y="990161"/>
                  <a:pt x="9758326" y="922036"/>
                  <a:pt x="9930753" y="901968"/>
                </a:cubicBezTo>
                <a:cubicBezTo>
                  <a:pt x="9947008" y="868698"/>
                  <a:pt x="9909273" y="877147"/>
                  <a:pt x="9894178" y="871339"/>
                </a:cubicBezTo>
                <a:cubicBezTo>
                  <a:pt x="9879083" y="865001"/>
                  <a:pt x="9860506" y="862889"/>
                  <a:pt x="9858182" y="839125"/>
                </a:cubicBezTo>
                <a:cubicBezTo>
                  <a:pt x="9941205" y="804798"/>
                  <a:pt x="10045126" y="827506"/>
                  <a:pt x="10131050" y="792652"/>
                </a:cubicBezTo>
                <a:cubicBezTo>
                  <a:pt x="10111891" y="741954"/>
                  <a:pt x="10037578" y="772583"/>
                  <a:pt x="10006808" y="731920"/>
                </a:cubicBezTo>
                <a:cubicBezTo>
                  <a:pt x="10086927" y="724526"/>
                  <a:pt x="10161239" y="721357"/>
                  <a:pt x="10233809" y="710268"/>
                </a:cubicBezTo>
                <a:cubicBezTo>
                  <a:pt x="10290705" y="701818"/>
                  <a:pt x="10306380" y="658513"/>
                  <a:pt x="10267483" y="628940"/>
                </a:cubicBezTo>
                <a:cubicBezTo>
                  <a:pt x="10232648" y="602536"/>
                  <a:pt x="10181559" y="600422"/>
                  <a:pt x="10136275" y="589333"/>
                </a:cubicBezTo>
                <a:cubicBezTo>
                  <a:pt x="9813479" y="512230"/>
                  <a:pt x="9474428" y="487409"/>
                  <a:pt x="9131312" y="480544"/>
                </a:cubicBezTo>
                <a:cubicBezTo>
                  <a:pt x="8580936" y="469453"/>
                  <a:pt x="8028817" y="469982"/>
                  <a:pt x="7479600" y="454667"/>
                </a:cubicBezTo>
                <a:cubicBezTo>
                  <a:pt x="7227489" y="447934"/>
                  <a:pt x="6976357" y="436744"/>
                  <a:pt x="6724001" y="434021"/>
                </a:cubicBezTo>
                <a:close/>
                <a:moveTo>
                  <a:pt x="0" y="0"/>
                </a:moveTo>
                <a:lnTo>
                  <a:pt x="12192000" y="0"/>
                </a:lnTo>
                <a:lnTo>
                  <a:pt x="12192000" y="6858000"/>
                </a:lnTo>
                <a:lnTo>
                  <a:pt x="0" y="6858000"/>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pic>
        <p:nvPicPr>
          <p:cNvPr id="3074" name="Picture 2">
            <a:extLst>
              <a:ext uri="{FF2B5EF4-FFF2-40B4-BE49-F238E27FC236}">
                <a16:creationId xmlns:a16="http://schemas.microsoft.com/office/drawing/2014/main" id="{13426F66-B774-69E8-90EC-A74ABDBEB71A}"/>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641472" y="241300"/>
            <a:ext cx="4909055" cy="63753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07757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12" name="Rectangle 4111">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098" name="Picture 2" descr="A blue circuit board with many small slots&#10;&#10;AI-generated content may be incorrect.">
            <a:extLst>
              <a:ext uri="{FF2B5EF4-FFF2-40B4-BE49-F238E27FC236}">
                <a16:creationId xmlns:a16="http://schemas.microsoft.com/office/drawing/2014/main" id="{3D9F7E59-C390-2609-F2D1-0E907D1D84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16097" r="1" b="1206"/>
          <a:stretch/>
        </p:blipFill>
        <p:spPr bwMode="auto">
          <a:xfrm>
            <a:off x="266700" y="172618"/>
            <a:ext cx="11798300" cy="65127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32227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 name="Rectangle 5">
            <a:extLst>
              <a:ext uri="{FF2B5EF4-FFF2-40B4-BE49-F238E27FC236}">
                <a16:creationId xmlns:a16="http://schemas.microsoft.com/office/drawing/2014/main" id="{7DA1F35B-C8F7-4A5A-9339-7DA4D785B3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Arc 6">
            <a:extLst>
              <a:ext uri="{FF2B5EF4-FFF2-40B4-BE49-F238E27FC236}">
                <a16:creationId xmlns:a16="http://schemas.microsoft.com/office/drawing/2014/main" id="{B2D4AD41-40DA-4A81-92F5-B6E3BA1ED8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746107">
            <a:off x="8175088" y="457951"/>
            <a:ext cx="2987899" cy="2987899"/>
          </a:xfrm>
          <a:prstGeom prst="arc">
            <a:avLst>
              <a:gd name="adj1" fmla="val 14612914"/>
              <a:gd name="adj2" fmla="val 0"/>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F0D00F9-1DE2-47AB-3180-CA8F4CD1B3D8}"/>
              </a:ext>
            </a:extLst>
          </p:cNvPr>
          <p:cNvSpPr>
            <a:spLocks noGrp="1"/>
          </p:cNvSpPr>
          <p:nvPr>
            <p:ph type="title"/>
          </p:nvPr>
        </p:nvSpPr>
        <p:spPr>
          <a:xfrm>
            <a:off x="838200" y="365125"/>
            <a:ext cx="10515600" cy="1325563"/>
          </a:xfrm>
        </p:spPr>
        <p:txBody>
          <a:bodyPr>
            <a:normAutofit/>
          </a:bodyPr>
          <a:lstStyle/>
          <a:p>
            <a:pPr algn="ctr"/>
            <a:r>
              <a:rPr lang="en-GB" dirty="0"/>
              <a:t>Extending MINT</a:t>
            </a:r>
            <a:endParaRPr lang="en-GB"/>
          </a:p>
        </p:txBody>
      </p:sp>
      <p:graphicFrame>
        <p:nvGraphicFramePr>
          <p:cNvPr id="8" name="Content Placeholder 2">
            <a:extLst>
              <a:ext uri="{FF2B5EF4-FFF2-40B4-BE49-F238E27FC236}">
                <a16:creationId xmlns:a16="http://schemas.microsoft.com/office/drawing/2014/main" id="{A763CFE9-4E51-F912-4765-7DEB4E588F31}"/>
              </a:ext>
            </a:extLst>
          </p:cNvPr>
          <p:cNvGraphicFramePr>
            <a:graphicFrameLocks noGrp="1"/>
          </p:cNvGraphicFramePr>
          <p:nvPr>
            <p:ph idx="1"/>
            <p:extLst>
              <p:ext uri="{D42A27DB-BD31-4B8C-83A1-F6EECF244321}">
                <p14:modId xmlns:p14="http://schemas.microsoft.com/office/powerpoint/2010/main" val="3159783792"/>
              </p:ext>
            </p:extLst>
          </p:nvPr>
        </p:nvGraphicFramePr>
        <p:xfrm>
          <a:off x="406400" y="1690688"/>
          <a:ext cx="11245850" cy="516731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571437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EE1D2-B635-FD4F-64F5-618E27DCCA39}"/>
              </a:ext>
            </a:extLst>
          </p:cNvPr>
          <p:cNvSpPr>
            <a:spLocks noGrp="1"/>
          </p:cNvSpPr>
          <p:nvPr>
            <p:ph type="title"/>
          </p:nvPr>
        </p:nvSpPr>
        <p:spPr>
          <a:xfrm>
            <a:off x="2430216" y="42958"/>
            <a:ext cx="8923583" cy="754841"/>
          </a:xfrm>
        </p:spPr>
        <p:txBody>
          <a:bodyPr>
            <a:normAutofit/>
          </a:bodyPr>
          <a:lstStyle/>
          <a:p>
            <a:r>
              <a:rPr lang="en-GB" dirty="0"/>
              <a:t>Applications and Future Work</a:t>
            </a:r>
          </a:p>
        </p:txBody>
      </p:sp>
      <p:sp>
        <p:nvSpPr>
          <p:cNvPr id="3" name="Content Placeholder 2">
            <a:extLst>
              <a:ext uri="{FF2B5EF4-FFF2-40B4-BE49-F238E27FC236}">
                <a16:creationId xmlns:a16="http://schemas.microsoft.com/office/drawing/2014/main" id="{5AEBF832-E104-1C4F-2B2E-CFF2F7852D56}"/>
              </a:ext>
            </a:extLst>
          </p:cNvPr>
          <p:cNvSpPr>
            <a:spLocks noGrp="1"/>
          </p:cNvSpPr>
          <p:nvPr>
            <p:ph idx="1"/>
          </p:nvPr>
        </p:nvSpPr>
        <p:spPr>
          <a:xfrm>
            <a:off x="0" y="797799"/>
            <a:ext cx="12192000" cy="6060201"/>
          </a:xfrm>
        </p:spPr>
        <p:txBody>
          <a:bodyPr>
            <a:noAutofit/>
          </a:bodyPr>
          <a:lstStyle/>
          <a:p>
            <a:r>
              <a:rPr lang="en-GB" dirty="0"/>
              <a:t>MINT has acquired a small, dedicated following within the TEC-1 Community.</a:t>
            </a:r>
          </a:p>
          <a:p>
            <a:r>
              <a:rPr lang="en-GB" dirty="0"/>
              <a:t>John Hardy has written an extended, Z80 version of the language, MINTX.</a:t>
            </a:r>
          </a:p>
          <a:p>
            <a:endParaRPr lang="en-GB" dirty="0"/>
          </a:p>
          <a:p>
            <a:r>
              <a:rPr lang="en-GB" dirty="0"/>
              <a:t>I am slowly working towards a CPU design in 74HCxx logic or FPGA that executes MINT as its native assembly language. – the “MINT Machine” </a:t>
            </a:r>
            <a:br>
              <a:rPr lang="en-GB" dirty="0"/>
            </a:br>
            <a:r>
              <a:rPr lang="en-GB" dirty="0"/>
              <a:t>Inspired by James Bowman’s J1 Forth CPU and C.H. Ting’s </a:t>
            </a:r>
            <a:r>
              <a:rPr lang="en-GB" dirty="0" err="1"/>
              <a:t>eForth</a:t>
            </a:r>
            <a:r>
              <a:rPr lang="en-GB" dirty="0"/>
              <a:t>.</a:t>
            </a:r>
          </a:p>
          <a:p>
            <a:endParaRPr lang="en-GB" dirty="0"/>
          </a:p>
          <a:p>
            <a:r>
              <a:rPr lang="en-GB" dirty="0"/>
              <a:t>MINT has a very limited symbol set. Using Python or C++, a cross assembler could be developed to automate the build of MINT for many MCUs.</a:t>
            </a:r>
          </a:p>
          <a:p>
            <a:endParaRPr lang="en-GB" dirty="0"/>
          </a:p>
          <a:p>
            <a:r>
              <a:rPr lang="en-GB" dirty="0"/>
              <a:t>Python scripts could be used to automate the assembly of MINT, converting a higher level language program to MINT primitives - a MINT scripting tool.  Conversely it could be used to decompress/expand MINT to less terse words.</a:t>
            </a:r>
          </a:p>
        </p:txBody>
      </p:sp>
    </p:spTree>
    <p:extLst>
      <p:ext uri="{BB962C8B-B14F-4D97-AF65-F5344CB8AC3E}">
        <p14:creationId xmlns:p14="http://schemas.microsoft.com/office/powerpoint/2010/main" val="42251110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Prime Video: And Now for Something Completely Different">
            <a:extLst>
              <a:ext uri="{FF2B5EF4-FFF2-40B4-BE49-F238E27FC236}">
                <a16:creationId xmlns:a16="http://schemas.microsoft.com/office/drawing/2014/main" id="{AADA3EF5-7B25-F8D6-F382-EDFBDA2245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24250" y="0"/>
            <a:ext cx="51435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99076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1F380C-6820-9698-196C-8602ED576526}"/>
              </a:ext>
            </a:extLst>
          </p:cNvPr>
          <p:cNvSpPr>
            <a:spLocks noGrp="1"/>
          </p:cNvSpPr>
          <p:nvPr>
            <p:ph type="title"/>
          </p:nvPr>
        </p:nvSpPr>
        <p:spPr>
          <a:xfrm>
            <a:off x="0" y="546185"/>
            <a:ext cx="12192000" cy="45719"/>
          </a:xfrm>
        </p:spPr>
        <p:txBody>
          <a:bodyPr>
            <a:normAutofit fontScale="90000"/>
          </a:bodyPr>
          <a:lstStyle/>
          <a:p>
            <a:r>
              <a:rPr lang="en-GB" sz="3600" b="0" i="0" dirty="0">
                <a:solidFill>
                  <a:srgbClr val="222222"/>
                </a:solidFill>
                <a:effectLst/>
                <a:latin typeface="Arial" panose="020B0604020202020204" pitchFamily="34" charset="0"/>
              </a:rPr>
              <a:t>New developments:- </a:t>
            </a:r>
            <a:r>
              <a:rPr lang="en-GB" sz="3600" b="0" i="0" dirty="0" err="1">
                <a:solidFill>
                  <a:srgbClr val="222222"/>
                </a:solidFill>
                <a:effectLst/>
                <a:latin typeface="Arial" panose="020B0604020202020204" pitchFamily="34" charset="0"/>
              </a:rPr>
              <a:t>eMINT</a:t>
            </a:r>
            <a:r>
              <a:rPr lang="en-GB" sz="3600" b="0" i="0" dirty="0">
                <a:solidFill>
                  <a:srgbClr val="222222"/>
                </a:solidFill>
                <a:effectLst/>
                <a:latin typeface="Arial" panose="020B0604020202020204" pitchFamily="34" charset="0"/>
              </a:rPr>
              <a:t> inspired by </a:t>
            </a:r>
            <a:r>
              <a:rPr lang="en-GB" sz="3600" b="0" i="0" dirty="0" err="1">
                <a:solidFill>
                  <a:srgbClr val="222222"/>
                </a:solidFill>
                <a:effectLst/>
                <a:latin typeface="Arial" panose="020B0604020202020204" pitchFamily="34" charset="0"/>
              </a:rPr>
              <a:t>C.H.Ting’s</a:t>
            </a:r>
            <a:r>
              <a:rPr lang="en-GB" sz="3600" b="0" i="0" dirty="0">
                <a:solidFill>
                  <a:srgbClr val="222222"/>
                </a:solidFill>
                <a:effectLst/>
                <a:latin typeface="Arial" panose="020B0604020202020204" pitchFamily="34" charset="0"/>
              </a:rPr>
              <a:t> </a:t>
            </a:r>
            <a:r>
              <a:rPr lang="en-GB" sz="3600" b="0" i="0" dirty="0" err="1">
                <a:solidFill>
                  <a:srgbClr val="222222"/>
                </a:solidFill>
                <a:effectLst/>
                <a:latin typeface="Arial" panose="020B0604020202020204" pitchFamily="34" charset="0"/>
              </a:rPr>
              <a:t>eForth</a:t>
            </a:r>
            <a:r>
              <a:rPr lang="en-GB" sz="3600" b="0" i="0" dirty="0">
                <a:solidFill>
                  <a:srgbClr val="222222"/>
                </a:solidFill>
                <a:effectLst/>
                <a:latin typeface="Arial" panose="020B0604020202020204" pitchFamily="34" charset="0"/>
              </a:rPr>
              <a:t> model.</a:t>
            </a:r>
            <a:br>
              <a:rPr lang="en-GB" sz="4400" b="0" i="0" dirty="0">
                <a:solidFill>
                  <a:srgbClr val="222222"/>
                </a:solidFill>
                <a:effectLst/>
                <a:latin typeface="Arial" panose="020B0604020202020204" pitchFamily="34" charset="0"/>
              </a:rPr>
            </a:br>
            <a:endParaRPr lang="en-GB" dirty="0"/>
          </a:p>
        </p:txBody>
      </p:sp>
      <p:sp>
        <p:nvSpPr>
          <p:cNvPr id="3" name="Content Placeholder 2">
            <a:extLst>
              <a:ext uri="{FF2B5EF4-FFF2-40B4-BE49-F238E27FC236}">
                <a16:creationId xmlns:a16="http://schemas.microsoft.com/office/drawing/2014/main" id="{B1088206-CEAC-01F4-0457-3F5D092E3DF5}"/>
              </a:ext>
            </a:extLst>
          </p:cNvPr>
          <p:cNvSpPr>
            <a:spLocks noGrp="1"/>
          </p:cNvSpPr>
          <p:nvPr>
            <p:ph idx="1"/>
          </p:nvPr>
        </p:nvSpPr>
        <p:spPr>
          <a:xfrm>
            <a:off x="0" y="325257"/>
            <a:ext cx="12192000" cy="6532744"/>
          </a:xfrm>
        </p:spPr>
        <p:txBody>
          <a:bodyPr>
            <a:noAutofit/>
          </a:bodyPr>
          <a:lstStyle/>
          <a:p>
            <a:endParaRPr lang="en-GB" dirty="0"/>
          </a:p>
          <a:p>
            <a:r>
              <a:rPr lang="en-GB" sz="2600" dirty="0"/>
              <a:t>Ting’s model reduces the Forth inner interpreter to just 31 primitive functions.</a:t>
            </a:r>
          </a:p>
          <a:p>
            <a:r>
              <a:rPr lang="en-GB" sz="2600" dirty="0"/>
              <a:t>These primitives are equivalent to the instruction set of a virtual machine.</a:t>
            </a:r>
          </a:p>
          <a:p>
            <a:r>
              <a:rPr lang="en-GB" sz="2600" dirty="0"/>
              <a:t>A full Forth can be built using these primitives, each written in minimal, target specific assembly language.</a:t>
            </a:r>
          </a:p>
          <a:p>
            <a:endParaRPr lang="en-GB" sz="2600" dirty="0"/>
          </a:p>
          <a:p>
            <a:r>
              <a:rPr lang="en-GB" sz="2600" dirty="0"/>
              <a:t>I noticed that Ting’s choice of primitives are very similar to those of MINT.</a:t>
            </a:r>
          </a:p>
          <a:p>
            <a:r>
              <a:rPr lang="en-GB" sz="2600" dirty="0"/>
              <a:t>Using the </a:t>
            </a:r>
            <a:r>
              <a:rPr lang="en-GB" sz="2600" dirty="0" err="1"/>
              <a:t>eForth</a:t>
            </a:r>
            <a:r>
              <a:rPr lang="en-GB" sz="2600" dirty="0"/>
              <a:t> primitives to define MINT, we can use MINT to build a Forth.</a:t>
            </a:r>
          </a:p>
          <a:p>
            <a:r>
              <a:rPr lang="en-GB" sz="2600" dirty="0"/>
              <a:t>But a MINT primitive is defined by 1 character, not a 16-bit jump address.  </a:t>
            </a:r>
          </a:p>
          <a:p>
            <a:r>
              <a:rPr lang="en-GB" sz="2600" dirty="0"/>
              <a:t>Thus, an </a:t>
            </a:r>
            <a:r>
              <a:rPr lang="en-GB" sz="2600" dirty="0" err="1"/>
              <a:t>eForth</a:t>
            </a:r>
            <a:r>
              <a:rPr lang="en-GB" sz="2600" dirty="0"/>
              <a:t> build could be implemented in fewer bytes.</a:t>
            </a:r>
          </a:p>
          <a:p>
            <a:r>
              <a:rPr lang="en-GB" sz="2600" dirty="0"/>
              <a:t>John Hardy had already written some of the more advanced MINT functions using inline MINT code – thus proving the concept.  </a:t>
            </a:r>
          </a:p>
          <a:p>
            <a:r>
              <a:rPr lang="en-GB" sz="2600" dirty="0" err="1"/>
              <a:t>eMINT</a:t>
            </a:r>
            <a:r>
              <a:rPr lang="en-GB" sz="2600" dirty="0"/>
              <a:t> could be  a compact means to provide portable code for a variety of  CPUs</a:t>
            </a:r>
          </a:p>
          <a:p>
            <a:r>
              <a:rPr lang="en-GB" sz="2600" dirty="0"/>
              <a:t>Conceptually, </a:t>
            </a:r>
            <a:r>
              <a:rPr lang="en-GB" sz="2600" dirty="0" err="1"/>
              <a:t>eMINT</a:t>
            </a:r>
            <a:r>
              <a:rPr lang="en-GB" sz="2600" dirty="0"/>
              <a:t> is </a:t>
            </a:r>
            <a:r>
              <a:rPr lang="en-GB" sz="2600" dirty="0" err="1"/>
              <a:t>eForth’s</a:t>
            </a:r>
            <a:r>
              <a:rPr lang="en-GB" sz="2600" dirty="0"/>
              <a:t> kid brother.</a:t>
            </a:r>
          </a:p>
        </p:txBody>
      </p:sp>
    </p:spTree>
    <p:extLst>
      <p:ext uri="{BB962C8B-B14F-4D97-AF65-F5344CB8AC3E}">
        <p14:creationId xmlns:p14="http://schemas.microsoft.com/office/powerpoint/2010/main" val="26969229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961026C-27B0-A200-6150-CA69C985CB87}"/>
              </a:ext>
            </a:extLst>
          </p:cNvPr>
          <p:cNvSpPr>
            <a:spLocks noGrp="1"/>
          </p:cNvSpPr>
          <p:nvPr>
            <p:ph type="title"/>
          </p:nvPr>
        </p:nvSpPr>
        <p:spPr>
          <a:xfrm>
            <a:off x="2334322" y="200722"/>
            <a:ext cx="9131764" cy="693661"/>
          </a:xfrm>
        </p:spPr>
        <p:txBody>
          <a:bodyPr>
            <a:normAutofit fontScale="90000"/>
          </a:bodyPr>
          <a:lstStyle/>
          <a:p>
            <a:r>
              <a:rPr lang="en-GB" dirty="0" err="1"/>
              <a:t>eMINT</a:t>
            </a:r>
            <a:r>
              <a:rPr lang="en-GB" dirty="0"/>
              <a:t> – a small  seed  kernel for Forth</a:t>
            </a:r>
          </a:p>
        </p:txBody>
      </p:sp>
      <p:graphicFrame>
        <p:nvGraphicFramePr>
          <p:cNvPr id="6" name="Content Placeholder 2">
            <a:extLst>
              <a:ext uri="{FF2B5EF4-FFF2-40B4-BE49-F238E27FC236}">
                <a16:creationId xmlns:a16="http://schemas.microsoft.com/office/drawing/2014/main" id="{9A3C2AE3-6155-C09E-0FDC-983418485C06}"/>
              </a:ext>
            </a:extLst>
          </p:cNvPr>
          <p:cNvGraphicFramePr>
            <a:graphicFrameLocks noGrp="1"/>
          </p:cNvGraphicFramePr>
          <p:nvPr>
            <p:ph idx="1"/>
            <p:extLst>
              <p:ext uri="{D42A27DB-BD31-4B8C-83A1-F6EECF244321}">
                <p14:modId xmlns:p14="http://schemas.microsoft.com/office/powerpoint/2010/main" val="266215766"/>
              </p:ext>
            </p:extLst>
          </p:nvPr>
        </p:nvGraphicFramePr>
        <p:xfrm>
          <a:off x="0" y="1325564"/>
          <a:ext cx="12191980" cy="553243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368740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1D1407-013E-3635-891F-4F63AAEF8EDE}"/>
              </a:ext>
            </a:extLst>
          </p:cNvPr>
          <p:cNvSpPr>
            <a:spLocks noGrp="1"/>
          </p:cNvSpPr>
          <p:nvPr>
            <p:ph type="title"/>
          </p:nvPr>
        </p:nvSpPr>
        <p:spPr>
          <a:xfrm>
            <a:off x="3357922" y="-130629"/>
            <a:ext cx="7995877" cy="922085"/>
          </a:xfrm>
        </p:spPr>
        <p:txBody>
          <a:bodyPr>
            <a:normAutofit/>
          </a:bodyPr>
          <a:lstStyle/>
          <a:p>
            <a:r>
              <a:rPr lang="en-GB" dirty="0"/>
              <a:t>Sector Forth Primitives</a:t>
            </a:r>
          </a:p>
        </p:txBody>
      </p:sp>
      <p:pic>
        <p:nvPicPr>
          <p:cNvPr id="5" name="Picture 4">
            <a:extLst>
              <a:ext uri="{FF2B5EF4-FFF2-40B4-BE49-F238E27FC236}">
                <a16:creationId xmlns:a16="http://schemas.microsoft.com/office/drawing/2014/main" id="{FEFC81B2-0F00-E4D7-B251-FB00B91A8222}"/>
              </a:ext>
            </a:extLst>
          </p:cNvPr>
          <p:cNvPicPr>
            <a:picLocks noChangeAspect="1"/>
          </p:cNvPicPr>
          <p:nvPr/>
        </p:nvPicPr>
        <p:blipFill>
          <a:blip r:embed="rId2"/>
          <a:stretch>
            <a:fillRect/>
          </a:stretch>
        </p:blipFill>
        <p:spPr>
          <a:xfrm>
            <a:off x="1698171" y="563958"/>
            <a:ext cx="8969225" cy="6294042"/>
          </a:xfrm>
          <a:prstGeom prst="rect">
            <a:avLst/>
          </a:prstGeom>
        </p:spPr>
      </p:pic>
    </p:spTree>
    <p:extLst>
      <p:ext uri="{BB962C8B-B14F-4D97-AF65-F5344CB8AC3E}">
        <p14:creationId xmlns:p14="http://schemas.microsoft.com/office/powerpoint/2010/main" val="39238663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11D124-B8C4-0A23-7C8B-F264ACF7AD69}"/>
              </a:ext>
            </a:extLst>
          </p:cNvPr>
          <p:cNvSpPr>
            <a:spLocks noGrp="1"/>
          </p:cNvSpPr>
          <p:nvPr>
            <p:ph type="title"/>
          </p:nvPr>
        </p:nvSpPr>
        <p:spPr/>
        <p:txBody>
          <a:bodyPr/>
          <a:lstStyle/>
          <a:p>
            <a:r>
              <a:rPr lang="en-GB" dirty="0"/>
              <a:t>Agon Light  - 14 x  Faster than a 4MHz  Z80</a:t>
            </a:r>
          </a:p>
        </p:txBody>
      </p:sp>
      <p:pic>
        <p:nvPicPr>
          <p:cNvPr id="5" name="Content Placeholder 4">
            <a:extLst>
              <a:ext uri="{FF2B5EF4-FFF2-40B4-BE49-F238E27FC236}">
                <a16:creationId xmlns:a16="http://schemas.microsoft.com/office/drawing/2014/main" id="{7BC4EEAB-30C5-DCFC-59FD-C537F6BB178C}"/>
              </a:ext>
            </a:extLst>
          </p:cNvPr>
          <p:cNvPicPr>
            <a:picLocks noGrp="1" noChangeAspect="1"/>
          </p:cNvPicPr>
          <p:nvPr>
            <p:ph idx="1"/>
          </p:nvPr>
        </p:nvPicPr>
        <p:blipFill>
          <a:blip r:embed="rId2"/>
          <a:stretch>
            <a:fillRect/>
          </a:stretch>
        </p:blipFill>
        <p:spPr>
          <a:xfrm>
            <a:off x="4480546" y="1612854"/>
            <a:ext cx="6127529" cy="4351338"/>
          </a:xfrm>
        </p:spPr>
      </p:pic>
      <p:sp>
        <p:nvSpPr>
          <p:cNvPr id="7" name="TextBox 6">
            <a:extLst>
              <a:ext uri="{FF2B5EF4-FFF2-40B4-BE49-F238E27FC236}">
                <a16:creationId xmlns:a16="http://schemas.microsoft.com/office/drawing/2014/main" id="{C6E167D9-DB2A-1F93-014D-D4859922BE3B}"/>
              </a:ext>
            </a:extLst>
          </p:cNvPr>
          <p:cNvSpPr txBox="1"/>
          <p:nvPr/>
        </p:nvSpPr>
        <p:spPr>
          <a:xfrm>
            <a:off x="547141" y="2495862"/>
            <a:ext cx="2594958" cy="3139321"/>
          </a:xfrm>
          <a:prstGeom prst="rect">
            <a:avLst/>
          </a:prstGeom>
          <a:noFill/>
        </p:spPr>
        <p:txBody>
          <a:bodyPr wrap="square" rtlCol="0">
            <a:spAutoFit/>
          </a:bodyPr>
          <a:lstStyle/>
          <a:p>
            <a:pPr marL="285750" indent="-285750">
              <a:buFont typeface="Arial" panose="020B0604020202020204" pitchFamily="34" charset="0"/>
              <a:buChar char="•"/>
            </a:pPr>
            <a:r>
              <a:rPr lang="en-GB" dirty="0"/>
              <a:t>512K  SRAM</a:t>
            </a:r>
          </a:p>
          <a:p>
            <a:pPr marL="285750" indent="-285750">
              <a:buFont typeface="Arial" panose="020B0604020202020204" pitchFamily="34" charset="0"/>
              <a:buChar char="•"/>
            </a:pPr>
            <a:r>
              <a:rPr lang="en-GB" dirty="0"/>
              <a:t>32GB </a:t>
            </a:r>
            <a:r>
              <a:rPr lang="en-GB" dirty="0" err="1"/>
              <a:t>uSD</a:t>
            </a:r>
            <a:endParaRPr lang="en-GB" dirty="0"/>
          </a:p>
          <a:p>
            <a:pPr marL="285750" indent="-285750">
              <a:buFont typeface="Arial" panose="020B0604020202020204" pitchFamily="34" charset="0"/>
              <a:buChar char="•"/>
            </a:pPr>
            <a:r>
              <a:rPr lang="en-GB" dirty="0"/>
              <a:t>VGA video </a:t>
            </a:r>
          </a:p>
          <a:p>
            <a:pPr marL="285750" indent="-285750">
              <a:buFont typeface="Arial" panose="020B0604020202020204" pitchFamily="34" charset="0"/>
              <a:buChar char="•"/>
            </a:pPr>
            <a:r>
              <a:rPr lang="en-GB" dirty="0"/>
              <a:t>2 channel audio</a:t>
            </a:r>
          </a:p>
          <a:p>
            <a:pPr marL="285750" indent="-285750">
              <a:buFont typeface="Arial" panose="020B0604020202020204" pitchFamily="34" charset="0"/>
              <a:buChar char="•"/>
            </a:pPr>
            <a:r>
              <a:rPr lang="en-GB" dirty="0"/>
              <a:t>Comprehensive I/O</a:t>
            </a:r>
          </a:p>
          <a:p>
            <a:pPr marL="285750" indent="-285750">
              <a:buFont typeface="Arial" panose="020B0604020202020204" pitchFamily="34" charset="0"/>
              <a:buChar char="•"/>
            </a:pPr>
            <a:r>
              <a:rPr lang="en-GB" dirty="0"/>
              <a:t>Forth</a:t>
            </a:r>
          </a:p>
          <a:p>
            <a:pPr marL="285750" indent="-285750">
              <a:buFont typeface="Arial" panose="020B0604020202020204" pitchFamily="34" charset="0"/>
              <a:buChar char="•"/>
            </a:pPr>
            <a:r>
              <a:rPr lang="en-GB" dirty="0"/>
              <a:t>Z80 assembler</a:t>
            </a:r>
          </a:p>
          <a:p>
            <a:pPr marL="285750" indent="-285750">
              <a:buFont typeface="Arial" panose="020B0604020202020204" pitchFamily="34" charset="0"/>
              <a:buChar char="•"/>
            </a:pPr>
            <a:r>
              <a:rPr lang="en-GB" dirty="0"/>
              <a:t>BBC BASIC</a:t>
            </a:r>
            <a:br>
              <a:rPr lang="en-GB" dirty="0"/>
            </a:br>
            <a:br>
              <a:rPr lang="en-GB" dirty="0"/>
            </a:br>
            <a:r>
              <a:rPr lang="en-GB" dirty="0"/>
              <a:t>About 55 USD</a:t>
            </a:r>
          </a:p>
          <a:p>
            <a:pPr marL="285750" indent="-285750">
              <a:buFont typeface="Arial" panose="020B0604020202020204" pitchFamily="34" charset="0"/>
              <a:buChar char="•"/>
            </a:pPr>
            <a:endParaRPr lang="en-GB" dirty="0"/>
          </a:p>
        </p:txBody>
      </p:sp>
    </p:spTree>
    <p:extLst>
      <p:ext uri="{BB962C8B-B14F-4D97-AF65-F5344CB8AC3E}">
        <p14:creationId xmlns:p14="http://schemas.microsoft.com/office/powerpoint/2010/main" val="30027413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9057DC-BB02-743D-E836-BC8C1FF39F1F}"/>
              </a:ext>
            </a:extLst>
          </p:cNvPr>
          <p:cNvSpPr>
            <a:spLocks noGrp="1"/>
          </p:cNvSpPr>
          <p:nvPr>
            <p:ph type="title"/>
          </p:nvPr>
        </p:nvSpPr>
        <p:spPr/>
        <p:txBody>
          <a:bodyPr/>
          <a:lstStyle/>
          <a:p>
            <a:r>
              <a:rPr lang="en-GB" dirty="0"/>
              <a:t>It started with LEGO…….</a:t>
            </a:r>
          </a:p>
        </p:txBody>
      </p:sp>
      <p:pic>
        <p:nvPicPr>
          <p:cNvPr id="5" name="Content Placeholder 4">
            <a:extLst>
              <a:ext uri="{FF2B5EF4-FFF2-40B4-BE49-F238E27FC236}">
                <a16:creationId xmlns:a16="http://schemas.microsoft.com/office/drawing/2014/main" id="{E4F5BC76-3B9A-DB5C-0557-DAB496804BE5}"/>
              </a:ext>
            </a:extLst>
          </p:cNvPr>
          <p:cNvPicPr>
            <a:picLocks noGrp="1" noChangeAspect="1"/>
          </p:cNvPicPr>
          <p:nvPr>
            <p:ph idx="1"/>
          </p:nvPr>
        </p:nvPicPr>
        <p:blipFill>
          <a:blip r:embed="rId2"/>
          <a:stretch>
            <a:fillRect/>
          </a:stretch>
        </p:blipFill>
        <p:spPr>
          <a:xfrm>
            <a:off x="4002432" y="1825625"/>
            <a:ext cx="4187136" cy="4351338"/>
          </a:xfrm>
        </p:spPr>
      </p:pic>
    </p:spTree>
    <p:extLst>
      <p:ext uri="{BB962C8B-B14F-4D97-AF65-F5344CB8AC3E}">
        <p14:creationId xmlns:p14="http://schemas.microsoft.com/office/powerpoint/2010/main" val="4392323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C4D573-8D3E-4183-CD21-2BE6B384BCF3}"/>
              </a:ext>
            </a:extLst>
          </p:cNvPr>
          <p:cNvSpPr>
            <a:spLocks noGrp="1"/>
          </p:cNvSpPr>
          <p:nvPr>
            <p:ph type="title"/>
          </p:nvPr>
        </p:nvSpPr>
        <p:spPr>
          <a:xfrm>
            <a:off x="337530" y="1"/>
            <a:ext cx="11016270" cy="785524"/>
          </a:xfrm>
        </p:spPr>
        <p:txBody>
          <a:bodyPr/>
          <a:lstStyle/>
          <a:p>
            <a:r>
              <a:rPr lang="en-GB" dirty="0"/>
              <a:t> “Mighty oaks from tiny acorns grow”</a:t>
            </a:r>
          </a:p>
        </p:txBody>
      </p:sp>
      <p:sp>
        <p:nvSpPr>
          <p:cNvPr id="3" name="Content Placeholder 2">
            <a:extLst>
              <a:ext uri="{FF2B5EF4-FFF2-40B4-BE49-F238E27FC236}">
                <a16:creationId xmlns:a16="http://schemas.microsoft.com/office/drawing/2014/main" id="{77EEFEEE-9C03-ED91-8F8D-F46E4A8C4F5C}"/>
              </a:ext>
            </a:extLst>
          </p:cNvPr>
          <p:cNvSpPr>
            <a:spLocks noGrp="1"/>
          </p:cNvSpPr>
          <p:nvPr>
            <p:ph idx="1"/>
          </p:nvPr>
        </p:nvSpPr>
        <p:spPr>
          <a:xfrm>
            <a:off x="0" y="1104900"/>
            <a:ext cx="12249278" cy="5799126"/>
          </a:xfrm>
        </p:spPr>
        <p:txBody>
          <a:bodyPr>
            <a:noAutofit/>
          </a:bodyPr>
          <a:lstStyle/>
          <a:p>
            <a:pPr marL="0" indent="0">
              <a:buNone/>
            </a:pPr>
            <a:r>
              <a:rPr lang="en-GB" sz="2600" dirty="0"/>
              <a:t>At </a:t>
            </a:r>
            <a:r>
              <a:rPr lang="en-GB" sz="2600" dirty="0" err="1"/>
              <a:t>EuroForth</a:t>
            </a:r>
            <a:r>
              <a:rPr lang="en-GB" sz="2600" dirty="0"/>
              <a:t> 2018  Ulrich Hoffman and Andrew Read presented a paper :</a:t>
            </a:r>
            <a:br>
              <a:rPr lang="en-GB" sz="2600" dirty="0"/>
            </a:br>
            <a:br>
              <a:rPr lang="en-GB" sz="2600" dirty="0"/>
            </a:br>
            <a:r>
              <a:rPr lang="en-GB" sz="2600" dirty="0"/>
              <a:t>“Forth: A New Synthesis - Progress Report Growing Forth with </a:t>
            </a:r>
            <a:r>
              <a:rPr lang="en-GB" sz="2600" dirty="0" err="1"/>
              <a:t>seedForth</a:t>
            </a:r>
            <a:r>
              <a:rPr lang="en-GB" sz="2600" dirty="0"/>
              <a:t>”</a:t>
            </a:r>
            <a:br>
              <a:rPr lang="en-GB" sz="2600" dirty="0"/>
            </a:br>
            <a:br>
              <a:rPr lang="en-GB" sz="2600" dirty="0"/>
            </a:br>
            <a:r>
              <a:rPr lang="en-GB" sz="2600" dirty="0"/>
              <a:t>Ulrich came up with the biological analogy suggesting that Forth could be generated  organically from a very simple base.</a:t>
            </a:r>
            <a:br>
              <a:rPr lang="en-GB" sz="2600" dirty="0"/>
            </a:br>
            <a:br>
              <a:rPr lang="en-GB" sz="2600" dirty="0"/>
            </a:br>
            <a:r>
              <a:rPr lang="en-GB" sz="2600" dirty="0"/>
              <a:t>This rekindled my interest in “lifting the hood”  on Forth, to find out what made it tick.</a:t>
            </a:r>
            <a:br>
              <a:rPr lang="en-GB" sz="2600" dirty="0"/>
            </a:br>
            <a:br>
              <a:rPr lang="en-GB" sz="2600" dirty="0"/>
            </a:br>
            <a:r>
              <a:rPr lang="en-GB" sz="2600" dirty="0"/>
              <a:t>Earlier work by Chuck Moore, Dr. C.H. Ting,  Jeff Fox , Bill </a:t>
            </a:r>
            <a:r>
              <a:rPr lang="en-GB" sz="2600" dirty="0" err="1"/>
              <a:t>Meunch</a:t>
            </a:r>
            <a:r>
              <a:rPr lang="en-GB" sz="2600" dirty="0"/>
              <a:t> and Bernd Paysan had reduced Forth to a few primitives, which could be used to generate a full Forth. </a:t>
            </a:r>
            <a:br>
              <a:rPr lang="en-GB" sz="2600" dirty="0"/>
            </a:br>
            <a:r>
              <a:rPr lang="en-GB" sz="2600" dirty="0"/>
              <a:t>Either as </a:t>
            </a:r>
            <a:r>
              <a:rPr lang="en-GB" sz="2600" dirty="0" err="1"/>
              <a:t>eForth</a:t>
            </a:r>
            <a:r>
              <a:rPr lang="en-GB" sz="2600" dirty="0"/>
              <a:t>, or when used as the basis of the instruction set for a Minimal Instruction Set Computer (MISC), such as the MuP21, P16, F21 and ultimately the  Green Arrays F18A.</a:t>
            </a:r>
            <a:br>
              <a:rPr lang="en-GB" sz="2600" dirty="0"/>
            </a:br>
            <a:br>
              <a:rPr lang="en-GB" sz="2600" dirty="0"/>
            </a:br>
            <a:r>
              <a:rPr lang="en-GB" sz="2600" dirty="0"/>
              <a:t>The creation of a thousand forests is contained in one acorn………..</a:t>
            </a:r>
          </a:p>
        </p:txBody>
      </p:sp>
    </p:spTree>
    <p:extLst>
      <p:ext uri="{BB962C8B-B14F-4D97-AF65-F5344CB8AC3E}">
        <p14:creationId xmlns:p14="http://schemas.microsoft.com/office/powerpoint/2010/main" val="20730451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DC8266-EF68-8461-F376-56F4CB3C9610}"/>
              </a:ext>
            </a:extLst>
          </p:cNvPr>
          <p:cNvSpPr>
            <a:spLocks noGrp="1"/>
          </p:cNvSpPr>
          <p:nvPr>
            <p:ph type="title"/>
          </p:nvPr>
        </p:nvSpPr>
        <p:spPr>
          <a:xfrm>
            <a:off x="0" y="1"/>
            <a:ext cx="12384290" cy="902126"/>
          </a:xfrm>
        </p:spPr>
        <p:txBody>
          <a:bodyPr>
            <a:normAutofit fontScale="90000"/>
          </a:bodyPr>
          <a:lstStyle/>
          <a:p>
            <a:r>
              <a:rPr lang="en-GB" dirty="0"/>
              <a:t>LEGO provides basic creative building blocks, just like Forth</a:t>
            </a:r>
          </a:p>
        </p:txBody>
      </p:sp>
      <p:sp>
        <p:nvSpPr>
          <p:cNvPr id="3" name="Content Placeholder 2">
            <a:extLst>
              <a:ext uri="{FF2B5EF4-FFF2-40B4-BE49-F238E27FC236}">
                <a16:creationId xmlns:a16="http://schemas.microsoft.com/office/drawing/2014/main" id="{07248A18-F4A4-D169-7DD3-89205857749C}"/>
              </a:ext>
            </a:extLst>
          </p:cNvPr>
          <p:cNvSpPr>
            <a:spLocks noGrp="1"/>
          </p:cNvSpPr>
          <p:nvPr>
            <p:ph idx="1"/>
          </p:nvPr>
        </p:nvSpPr>
        <p:spPr>
          <a:xfrm>
            <a:off x="0" y="1089764"/>
            <a:ext cx="12192000" cy="5768236"/>
          </a:xfrm>
        </p:spPr>
        <p:txBody>
          <a:bodyPr>
            <a:normAutofit/>
          </a:bodyPr>
          <a:lstStyle/>
          <a:p>
            <a:r>
              <a:rPr lang="en-GB" dirty="0"/>
              <a:t>LEGO, as we know it today was patented in 1958.</a:t>
            </a:r>
          </a:p>
          <a:p>
            <a:r>
              <a:rPr lang="en-GB" dirty="0"/>
              <a:t>LEGO provides a useful analogy for Forth, which also had its beginnings around 1958</a:t>
            </a:r>
          </a:p>
          <a:p>
            <a:r>
              <a:rPr lang="en-GB" dirty="0"/>
              <a:t>Many careers in building, architecture, engineering and computer programming started with LEGO creative play at pre-school age.</a:t>
            </a:r>
          </a:p>
          <a:p>
            <a:r>
              <a:rPr lang="en-GB" dirty="0"/>
              <a:t>Complex systems are assembled from  reusable, basic blocks.</a:t>
            </a:r>
          </a:p>
          <a:p>
            <a:endParaRPr lang="en-GB" dirty="0"/>
          </a:p>
          <a:p>
            <a:r>
              <a:rPr lang="en-GB" i="1" dirty="0"/>
              <a:t>The LEGO System means that: all elements fit together, can be used in multiple ways, can be built together. This means that bricks bought years ago will fit perfectly with bricks bought in the future… It means that a LEGO element not only has instant value, but will keep its value always… We will always make sure that all bricks – from yesterday, today and tomorrow – fit together.</a:t>
            </a:r>
            <a:endParaRPr lang="en-GB" dirty="0"/>
          </a:p>
        </p:txBody>
      </p:sp>
    </p:spTree>
    <p:extLst>
      <p:ext uri="{BB962C8B-B14F-4D97-AF65-F5344CB8AC3E}">
        <p14:creationId xmlns:p14="http://schemas.microsoft.com/office/powerpoint/2010/main" val="27735710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group of white blocks with numbers&#10;&#10;AI-generated content may be incorrect.">
            <a:extLst>
              <a:ext uri="{FF2B5EF4-FFF2-40B4-BE49-F238E27FC236}">
                <a16:creationId xmlns:a16="http://schemas.microsoft.com/office/drawing/2014/main" id="{4F7056C0-F396-F596-5A20-6E9F5C322D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4795"/>
            <a:ext cx="12192000" cy="6693205"/>
          </a:xfrm>
          <a:prstGeom prst="rect">
            <a:avLst/>
          </a:prstGeom>
        </p:spPr>
      </p:pic>
    </p:spTree>
    <p:extLst>
      <p:ext uri="{BB962C8B-B14F-4D97-AF65-F5344CB8AC3E}">
        <p14:creationId xmlns:p14="http://schemas.microsoft.com/office/powerpoint/2010/main" val="4266041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A3A625-9D3A-A625-FEEE-038A7EE52D22}"/>
              </a:ext>
            </a:extLst>
          </p:cNvPr>
          <p:cNvSpPr>
            <a:spLocks noGrp="1"/>
          </p:cNvSpPr>
          <p:nvPr>
            <p:ph type="title"/>
          </p:nvPr>
        </p:nvSpPr>
        <p:spPr>
          <a:xfrm>
            <a:off x="705746" y="101077"/>
            <a:ext cx="11555807" cy="579960"/>
          </a:xfrm>
        </p:spPr>
        <p:txBody>
          <a:bodyPr>
            <a:normAutofit fontScale="90000"/>
          </a:bodyPr>
          <a:lstStyle/>
          <a:p>
            <a:r>
              <a:rPr lang="en-GB" dirty="0"/>
              <a:t>We can think of Forth Primitives as LEGO Bricks</a:t>
            </a:r>
          </a:p>
        </p:txBody>
      </p:sp>
      <p:sp>
        <p:nvSpPr>
          <p:cNvPr id="3" name="Content Placeholder 2">
            <a:extLst>
              <a:ext uri="{FF2B5EF4-FFF2-40B4-BE49-F238E27FC236}">
                <a16:creationId xmlns:a16="http://schemas.microsoft.com/office/drawing/2014/main" id="{8CE1D7C8-0C31-3C88-1AED-DAE832FB3AA7}"/>
              </a:ext>
            </a:extLst>
          </p:cNvPr>
          <p:cNvSpPr>
            <a:spLocks noGrp="1"/>
          </p:cNvSpPr>
          <p:nvPr>
            <p:ph idx="1"/>
          </p:nvPr>
        </p:nvSpPr>
        <p:spPr>
          <a:xfrm>
            <a:off x="0" y="785524"/>
            <a:ext cx="12192000" cy="6072475"/>
          </a:xfrm>
        </p:spPr>
        <p:txBody>
          <a:bodyPr>
            <a:normAutofit lnSpcReduction="10000"/>
          </a:bodyPr>
          <a:lstStyle/>
          <a:p>
            <a:r>
              <a:rPr lang="en-GB" dirty="0"/>
              <a:t>Basic LEGO consists of a few standard bricks and plates, (about 33) which are designed to stack together.</a:t>
            </a:r>
          </a:p>
          <a:p>
            <a:r>
              <a:rPr lang="en-GB" dirty="0"/>
              <a:t>Bricks and plates can be combined to create a sub-assembly of greater complexity. Sub-assemblies can be then replicated, combined and reused.</a:t>
            </a:r>
          </a:p>
          <a:p>
            <a:r>
              <a:rPr lang="en-GB" dirty="0"/>
              <a:t>This is directly analogous to how we use Forth primitives to write code, more complex words are created by assembling primitives together.</a:t>
            </a:r>
          </a:p>
          <a:p>
            <a:r>
              <a:rPr lang="en-GB" dirty="0"/>
              <a:t>It is generally accepted that between 16 and 32 primitives are needed for an efficient Forth.  Fewer than this number, whilst achievable, will result in slow (and painful) execution.</a:t>
            </a:r>
          </a:p>
          <a:p>
            <a:r>
              <a:rPr lang="en-GB" dirty="0"/>
              <a:t>Primitives are written in the native assembly language of the processor., creating a  virtual machine.  These routines have different lengths, very dependent on the ISA of the CPU.</a:t>
            </a:r>
          </a:p>
          <a:p>
            <a:r>
              <a:rPr lang="en-GB" dirty="0"/>
              <a:t>The  aim of  the MISC, was to reduce each primitive to a single instruction, executing in a single clock cycle.</a:t>
            </a:r>
          </a:p>
        </p:txBody>
      </p:sp>
    </p:spTree>
    <p:extLst>
      <p:ext uri="{BB962C8B-B14F-4D97-AF65-F5344CB8AC3E}">
        <p14:creationId xmlns:p14="http://schemas.microsoft.com/office/powerpoint/2010/main" val="38030139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42" name="Rectangle 41">
            <a:extLst>
              <a:ext uri="{FF2B5EF4-FFF2-40B4-BE49-F238E27FC236}">
                <a16:creationId xmlns:a16="http://schemas.microsoft.com/office/drawing/2014/main" id="{955A2079-FA98-4876-80F0-72364A7D2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67C7CA8-011E-783F-DB49-45F161738E76}"/>
              </a:ext>
            </a:extLst>
          </p:cNvPr>
          <p:cNvSpPr>
            <a:spLocks noGrp="1"/>
          </p:cNvSpPr>
          <p:nvPr>
            <p:ph type="title"/>
          </p:nvPr>
        </p:nvSpPr>
        <p:spPr>
          <a:xfrm>
            <a:off x="836675" y="0"/>
            <a:ext cx="10515600" cy="1133499"/>
          </a:xfrm>
        </p:spPr>
        <p:txBody>
          <a:bodyPr>
            <a:normAutofit/>
          </a:bodyPr>
          <a:lstStyle/>
          <a:p>
            <a:pPr algn="ctr"/>
            <a:r>
              <a:rPr lang="en-GB" sz="5200" dirty="0"/>
              <a:t>Future Work  - The MINT Machine</a:t>
            </a:r>
          </a:p>
        </p:txBody>
      </p:sp>
      <p:graphicFrame>
        <p:nvGraphicFramePr>
          <p:cNvPr id="5" name="Content Placeholder 2">
            <a:extLst>
              <a:ext uri="{FF2B5EF4-FFF2-40B4-BE49-F238E27FC236}">
                <a16:creationId xmlns:a16="http://schemas.microsoft.com/office/drawing/2014/main" id="{4320B5AC-0752-F290-7D7E-B8223DBF220F}"/>
              </a:ext>
            </a:extLst>
          </p:cNvPr>
          <p:cNvGraphicFramePr>
            <a:graphicFrameLocks noGrp="1"/>
          </p:cNvGraphicFramePr>
          <p:nvPr>
            <p:ph idx="1"/>
            <p:extLst>
              <p:ext uri="{D42A27DB-BD31-4B8C-83A1-F6EECF244321}">
                <p14:modId xmlns:p14="http://schemas.microsoft.com/office/powerpoint/2010/main" val="290638660"/>
              </p:ext>
            </p:extLst>
          </p:nvPr>
        </p:nvGraphicFramePr>
        <p:xfrm>
          <a:off x="261257" y="1828799"/>
          <a:ext cx="11687415" cy="481788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082005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D84B41-2407-7191-29D7-1C334F07DDB3}"/>
              </a:ext>
            </a:extLst>
          </p:cNvPr>
          <p:cNvSpPr>
            <a:spLocks noGrp="1"/>
          </p:cNvSpPr>
          <p:nvPr>
            <p:ph type="title"/>
          </p:nvPr>
        </p:nvSpPr>
        <p:spPr>
          <a:xfrm>
            <a:off x="876693" y="741391"/>
            <a:ext cx="3455821" cy="1616203"/>
          </a:xfrm>
        </p:spPr>
        <p:txBody>
          <a:bodyPr vert="horz" lIns="91440" tIns="45720" rIns="91440" bIns="45720" rtlCol="0" anchor="b">
            <a:normAutofit/>
          </a:bodyPr>
          <a:lstStyle/>
          <a:p>
            <a:r>
              <a:rPr lang="en-US" sz="3200"/>
              <a:t>Demo and Questions</a:t>
            </a:r>
          </a:p>
        </p:txBody>
      </p:sp>
      <p:sp>
        <p:nvSpPr>
          <p:cNvPr id="10" name="Content Placeholder 9">
            <a:extLst>
              <a:ext uri="{FF2B5EF4-FFF2-40B4-BE49-F238E27FC236}">
                <a16:creationId xmlns:a16="http://schemas.microsoft.com/office/drawing/2014/main" id="{C9D20A4D-B25B-F250-3F5E-CEF469DD6AFA}"/>
              </a:ext>
            </a:extLst>
          </p:cNvPr>
          <p:cNvSpPr>
            <a:spLocks noGrp="1"/>
          </p:cNvSpPr>
          <p:nvPr>
            <p:ph idx="1"/>
          </p:nvPr>
        </p:nvSpPr>
        <p:spPr>
          <a:xfrm>
            <a:off x="876693" y="2533476"/>
            <a:ext cx="3455821" cy="3447832"/>
          </a:xfrm>
        </p:spPr>
        <p:txBody>
          <a:bodyPr vert="horz" lIns="91440" tIns="45720" rIns="91440" bIns="45720" rtlCol="0" anchor="t">
            <a:normAutofit/>
          </a:bodyPr>
          <a:lstStyle/>
          <a:p>
            <a:pPr marL="0" indent="0">
              <a:buNone/>
            </a:pPr>
            <a:r>
              <a:rPr lang="en-US" sz="2000"/>
              <a:t>675 characters of MINT source code – as used in demo</a:t>
            </a:r>
          </a:p>
        </p:txBody>
      </p:sp>
      <p:pic>
        <p:nvPicPr>
          <p:cNvPr id="5" name="Content Placeholder 4">
            <a:extLst>
              <a:ext uri="{FF2B5EF4-FFF2-40B4-BE49-F238E27FC236}">
                <a16:creationId xmlns:a16="http://schemas.microsoft.com/office/drawing/2014/main" id="{760C59A9-F538-5776-61ED-87FB6EDE2EBF}"/>
              </a:ext>
            </a:extLst>
          </p:cNvPr>
          <p:cNvPicPr>
            <a:picLocks noChangeAspect="1"/>
          </p:cNvPicPr>
          <p:nvPr/>
        </p:nvPicPr>
        <p:blipFill>
          <a:blip r:embed="rId2"/>
          <a:stretch>
            <a:fillRect/>
          </a:stretch>
        </p:blipFill>
        <p:spPr>
          <a:xfrm>
            <a:off x="3780545" y="451436"/>
            <a:ext cx="8162175" cy="5529872"/>
          </a:xfrm>
          <a:prstGeom prst="rect">
            <a:avLst/>
          </a:prstGeom>
        </p:spPr>
      </p:pic>
      <p:grpSp>
        <p:nvGrpSpPr>
          <p:cNvPr id="20" name="Group 19">
            <a:extLst>
              <a:ext uri="{FF2B5EF4-FFF2-40B4-BE49-F238E27FC236}">
                <a16:creationId xmlns:a16="http://schemas.microsoft.com/office/drawing/2014/main" id="{6258F736-B256-8039-9DC6-F4E49A5C5AD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2068638" y="0"/>
            <a:ext cx="123362" cy="6858000"/>
            <a:chOff x="12068638" y="0"/>
            <a:chExt cx="123362" cy="6858000"/>
          </a:xfrm>
        </p:grpSpPr>
        <p:sp>
          <p:nvSpPr>
            <p:cNvPr id="21" name="Rectangle 20">
              <a:extLst>
                <a:ext uri="{FF2B5EF4-FFF2-40B4-BE49-F238E27FC236}">
                  <a16:creationId xmlns:a16="http://schemas.microsoft.com/office/drawing/2014/main" id="{10B4520A-996E-330C-99DA-69CA4D89E9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EC8FA945-E356-695F-18D6-CAD4EF34FE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3527553"/>
              <a:ext cx="123362" cy="3330447"/>
            </a:xfrm>
            <a:prstGeom prst="rect">
              <a:avLst/>
            </a:prstGeom>
            <a:gradFill>
              <a:gsLst>
                <a:gs pos="19000">
                  <a:schemeClr val="accent5">
                    <a:lumMod val="60000"/>
                    <a:lumOff val="40000"/>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8403375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18873D23-2DCF-4B31-A009-95721C06E8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C13EF075-D4EF-4929-ADBC-91B27DA199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27" name="Group 26">
            <a:extLst>
              <a:ext uri="{FF2B5EF4-FFF2-40B4-BE49-F238E27FC236}">
                <a16:creationId xmlns:a16="http://schemas.microsoft.com/office/drawing/2014/main" id="{DAA26DFA-AAB2-4973-9C17-16D587C7B1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1863" y="508838"/>
            <a:ext cx="5217958" cy="6239661"/>
            <a:chOff x="-19221" y="251144"/>
            <a:chExt cx="5217958" cy="6239661"/>
          </a:xfrm>
        </p:grpSpPr>
        <p:sp>
          <p:nvSpPr>
            <p:cNvPr id="28" name="Freeform: Shape 27">
              <a:extLst>
                <a:ext uri="{FF2B5EF4-FFF2-40B4-BE49-F238E27FC236}">
                  <a16:creationId xmlns:a16="http://schemas.microsoft.com/office/drawing/2014/main" id="{3F407F11-7321-4BF6-8536-CCE8E34245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251144"/>
              <a:ext cx="5187198" cy="6239661"/>
            </a:xfrm>
            <a:custGeom>
              <a:avLst/>
              <a:gdLst>
                <a:gd name="connsiteX0" fmla="*/ 2011811 w 5187198"/>
                <a:gd name="connsiteY0" fmla="*/ 4 h 6239661"/>
                <a:gd name="connsiteX1" fmla="*/ 2617011 w 5187198"/>
                <a:gd name="connsiteY1" fmla="*/ 70590 h 6239661"/>
                <a:gd name="connsiteX2" fmla="*/ 2690321 w 5187198"/>
                <a:gd name="connsiteY2" fmla="*/ 88146 h 6239661"/>
                <a:gd name="connsiteX3" fmla="*/ 2726863 w 5187198"/>
                <a:gd name="connsiteY3" fmla="*/ 97127 h 6239661"/>
                <a:gd name="connsiteX4" fmla="*/ 2762951 w 5187198"/>
                <a:gd name="connsiteY4" fmla="*/ 107375 h 6239661"/>
                <a:gd name="connsiteX5" fmla="*/ 2834843 w 5187198"/>
                <a:gd name="connsiteY5" fmla="*/ 128493 h 6239661"/>
                <a:gd name="connsiteX6" fmla="*/ 2906574 w 5187198"/>
                <a:gd name="connsiteY6" fmla="*/ 151076 h 6239661"/>
                <a:gd name="connsiteX7" fmla="*/ 3049504 w 5187198"/>
                <a:gd name="connsiteY7" fmla="*/ 202124 h 6239661"/>
                <a:gd name="connsiteX8" fmla="*/ 3189518 w 5187198"/>
                <a:gd name="connsiteY8" fmla="*/ 260159 h 6239661"/>
                <a:gd name="connsiteX9" fmla="*/ 3326048 w 5187198"/>
                <a:gd name="connsiteY9" fmla="*/ 325143 h 6239661"/>
                <a:gd name="connsiteX10" fmla="*/ 3459166 w 5187198"/>
                <a:gd name="connsiteY10" fmla="*/ 395936 h 6239661"/>
                <a:gd name="connsiteX11" fmla="*/ 3588578 w 5187198"/>
                <a:gd name="connsiteY11" fmla="*/ 472343 h 6239661"/>
                <a:gd name="connsiteX12" fmla="*/ 3651864 w 5187198"/>
                <a:gd name="connsiteY12" fmla="*/ 512600 h 6239661"/>
                <a:gd name="connsiteX13" fmla="*/ 3714514 w 5187198"/>
                <a:gd name="connsiteY13" fmla="*/ 553499 h 6239661"/>
                <a:gd name="connsiteX14" fmla="*/ 4181221 w 5187198"/>
                <a:gd name="connsiteY14" fmla="*/ 922912 h 6239661"/>
                <a:gd name="connsiteX15" fmla="*/ 4582963 w 5187198"/>
                <a:gd name="connsiteY15" fmla="*/ 1358264 h 6239661"/>
                <a:gd name="connsiteX16" fmla="*/ 4670721 w 5187198"/>
                <a:gd name="connsiteY16" fmla="*/ 1477644 h 6239661"/>
                <a:gd name="connsiteX17" fmla="*/ 4752378 w 5187198"/>
                <a:gd name="connsiteY17" fmla="*/ 1601187 h 6239661"/>
                <a:gd name="connsiteX18" fmla="*/ 4772168 w 5187198"/>
                <a:gd name="connsiteY18" fmla="*/ 1632456 h 6239661"/>
                <a:gd name="connsiteX19" fmla="*/ 4782117 w 5187198"/>
                <a:gd name="connsiteY19" fmla="*/ 1648104 h 6239661"/>
                <a:gd name="connsiteX20" fmla="*/ 4791381 w 5187198"/>
                <a:gd name="connsiteY20" fmla="*/ 1664150 h 6239661"/>
                <a:gd name="connsiteX21" fmla="*/ 4828190 w 5187198"/>
                <a:gd name="connsiteY21" fmla="*/ 1728379 h 6239661"/>
                <a:gd name="connsiteX22" fmla="*/ 4864832 w 5187198"/>
                <a:gd name="connsiteY22" fmla="*/ 1792796 h 6239661"/>
                <a:gd name="connsiteX23" fmla="*/ 4899201 w 5187198"/>
                <a:gd name="connsiteY23" fmla="*/ 1858342 h 6239661"/>
                <a:gd name="connsiteX24" fmla="*/ 4933266 w 5187198"/>
                <a:gd name="connsiteY24" fmla="*/ 1924155 h 6239661"/>
                <a:gd name="connsiteX25" fmla="*/ 4964403 w 5187198"/>
                <a:gd name="connsiteY25" fmla="*/ 1991384 h 6239661"/>
                <a:gd name="connsiteX26" fmla="*/ 4995019 w 5187198"/>
                <a:gd name="connsiteY26" fmla="*/ 2058823 h 6239661"/>
                <a:gd name="connsiteX27" fmla="*/ 5021999 w 5187198"/>
                <a:gd name="connsiteY27" fmla="*/ 2127723 h 6239661"/>
                <a:gd name="connsiteX28" fmla="*/ 5048321 w 5187198"/>
                <a:gd name="connsiteY28" fmla="*/ 2196908 h 6239661"/>
                <a:gd name="connsiteX29" fmla="*/ 5070546 w 5187198"/>
                <a:gd name="connsiteY29" fmla="*/ 2267547 h 6239661"/>
                <a:gd name="connsiteX30" fmla="*/ 5092171 w 5187198"/>
                <a:gd name="connsiteY30" fmla="*/ 2338256 h 6239661"/>
                <a:gd name="connsiteX31" fmla="*/ 5110305 w 5187198"/>
                <a:gd name="connsiteY31" fmla="*/ 2409886 h 6239661"/>
                <a:gd name="connsiteX32" fmla="*/ 5186393 w 5187198"/>
                <a:gd name="connsiteY32" fmla="*/ 2992022 h 6239661"/>
                <a:gd name="connsiteX33" fmla="*/ 5149045 w 5187198"/>
                <a:gd name="connsiteY33" fmla="*/ 3571816 h 6239661"/>
                <a:gd name="connsiteX34" fmla="*/ 5126572 w 5187198"/>
                <a:gd name="connsiteY34" fmla="*/ 3714520 h 6239661"/>
                <a:gd name="connsiteX35" fmla="*/ 5099067 w 5187198"/>
                <a:gd name="connsiteY35" fmla="*/ 3856108 h 6239661"/>
                <a:gd name="connsiteX36" fmla="*/ 5095699 w 5187198"/>
                <a:gd name="connsiteY36" fmla="*/ 3873868 h 6239661"/>
                <a:gd name="connsiteX37" fmla="*/ 5091573 w 5187198"/>
                <a:gd name="connsiteY37" fmla="*/ 3891426 h 6239661"/>
                <a:gd name="connsiteX38" fmla="*/ 5083324 w 5187198"/>
                <a:gd name="connsiteY38" fmla="*/ 3926541 h 6239661"/>
                <a:gd name="connsiteX39" fmla="*/ 5067256 w 5187198"/>
                <a:gd name="connsiteY39" fmla="*/ 3996889 h 6239661"/>
                <a:gd name="connsiteX40" fmla="*/ 5059194 w 5187198"/>
                <a:gd name="connsiteY40" fmla="*/ 4032171 h 6239661"/>
                <a:gd name="connsiteX41" fmla="*/ 5049522 w 5187198"/>
                <a:gd name="connsiteY41" fmla="*/ 4067833 h 6239661"/>
                <a:gd name="connsiteX42" fmla="*/ 5040067 w 5187198"/>
                <a:gd name="connsiteY42" fmla="*/ 4103553 h 6239661"/>
                <a:gd name="connsiteX43" fmla="*/ 5028960 w 5187198"/>
                <a:gd name="connsiteY43" fmla="*/ 4138946 h 6239661"/>
                <a:gd name="connsiteX44" fmla="*/ 4917351 w 5187198"/>
                <a:gd name="connsiteY44" fmla="*/ 4417041 h 6239661"/>
                <a:gd name="connsiteX45" fmla="*/ 4756163 w 5187198"/>
                <a:gd name="connsiteY45" fmla="*/ 4676402 h 6239661"/>
                <a:gd name="connsiteX46" fmla="*/ 4322493 w 5187198"/>
                <a:gd name="connsiteY46" fmla="*/ 5105604 h 6239661"/>
                <a:gd name="connsiteX47" fmla="*/ 3840510 w 5187198"/>
                <a:gd name="connsiteY47" fmla="*/ 5429590 h 6239661"/>
                <a:gd name="connsiteX48" fmla="*/ 3606447 w 5187198"/>
                <a:gd name="connsiteY48" fmla="*/ 5572862 h 6239661"/>
                <a:gd name="connsiteX49" fmla="*/ 3488814 w 5187198"/>
                <a:gd name="connsiteY49" fmla="*/ 5647178 h 6239661"/>
                <a:gd name="connsiteX50" fmla="*/ 3365864 w 5187198"/>
                <a:gd name="connsiteY50" fmla="*/ 5722735 h 6239661"/>
                <a:gd name="connsiteX51" fmla="*/ 2839486 w 5187198"/>
                <a:gd name="connsiteY51" fmla="*/ 5999120 h 6239661"/>
                <a:gd name="connsiteX52" fmla="*/ 2242423 w 5187198"/>
                <a:gd name="connsiteY52" fmla="*/ 6192346 h 6239661"/>
                <a:gd name="connsiteX53" fmla="*/ 1589380 w 5187198"/>
                <a:gd name="connsiteY53" fmla="*/ 6230657 h 6239661"/>
                <a:gd name="connsiteX54" fmla="*/ 1548244 w 5187198"/>
                <a:gd name="connsiteY54" fmla="*/ 6226706 h 6239661"/>
                <a:gd name="connsiteX55" fmla="*/ 1507348 w 5187198"/>
                <a:gd name="connsiteY55" fmla="*/ 6221428 h 6239661"/>
                <a:gd name="connsiteX56" fmla="*/ 1466401 w 5187198"/>
                <a:gd name="connsiteY56" fmla="*/ 6215904 h 6239661"/>
                <a:gd name="connsiteX57" fmla="*/ 1425773 w 5187198"/>
                <a:gd name="connsiteY57" fmla="*/ 6209191 h 6239661"/>
                <a:gd name="connsiteX58" fmla="*/ 1344960 w 5187198"/>
                <a:gd name="connsiteY58" fmla="*/ 6193681 h 6239661"/>
                <a:gd name="connsiteX59" fmla="*/ 1265007 w 5187198"/>
                <a:gd name="connsiteY59" fmla="*/ 6175388 h 6239661"/>
                <a:gd name="connsiteX60" fmla="*/ 1225415 w 5187198"/>
                <a:gd name="connsiteY60" fmla="*/ 6165243 h 6239661"/>
                <a:gd name="connsiteX61" fmla="*/ 1186567 w 5187198"/>
                <a:gd name="connsiteY61" fmla="*/ 6154486 h 6239661"/>
                <a:gd name="connsiteX62" fmla="*/ 1111158 w 5187198"/>
                <a:gd name="connsiteY62" fmla="*/ 6130918 h 6239661"/>
                <a:gd name="connsiteX63" fmla="*/ 1035915 w 5187198"/>
                <a:gd name="connsiteY63" fmla="*/ 6107163 h 6239661"/>
                <a:gd name="connsiteX64" fmla="*/ 961579 w 5187198"/>
                <a:gd name="connsiteY64" fmla="*/ 6079594 h 6239661"/>
                <a:gd name="connsiteX65" fmla="*/ 395297 w 5187198"/>
                <a:gd name="connsiteY65" fmla="*/ 5792812 h 6239661"/>
                <a:gd name="connsiteX66" fmla="*/ 265239 w 5187198"/>
                <a:gd name="connsiteY66" fmla="*/ 5701511 h 6239661"/>
                <a:gd name="connsiteX67" fmla="*/ 233756 w 5187198"/>
                <a:gd name="connsiteY67" fmla="*/ 5677542 h 6239661"/>
                <a:gd name="connsiteX68" fmla="*/ 202800 w 5187198"/>
                <a:gd name="connsiteY68" fmla="*/ 5652902 h 6239661"/>
                <a:gd name="connsiteX69" fmla="*/ 140918 w 5187198"/>
                <a:gd name="connsiteY69" fmla="*/ 5603515 h 6239661"/>
                <a:gd name="connsiteX70" fmla="*/ 110625 w 5187198"/>
                <a:gd name="connsiteY70" fmla="*/ 5578127 h 6239661"/>
                <a:gd name="connsiteX71" fmla="*/ 95631 w 5187198"/>
                <a:gd name="connsiteY71" fmla="*/ 5565299 h 6239661"/>
                <a:gd name="connsiteX72" fmla="*/ 81966 w 5187198"/>
                <a:gd name="connsiteY72" fmla="*/ 5550973 h 6239661"/>
                <a:gd name="connsiteX73" fmla="*/ 27991 w 5187198"/>
                <a:gd name="connsiteY73" fmla="*/ 5493272 h 6239661"/>
                <a:gd name="connsiteX74" fmla="*/ 1454 w 5187198"/>
                <a:gd name="connsiteY74" fmla="*/ 5464252 h 6239661"/>
                <a:gd name="connsiteX75" fmla="*/ 0 w 5187198"/>
                <a:gd name="connsiteY75" fmla="*/ 5462518 h 6239661"/>
                <a:gd name="connsiteX76" fmla="*/ 0 w 5187198"/>
                <a:gd name="connsiteY76" fmla="*/ 4720187 h 6239661"/>
                <a:gd name="connsiteX77" fmla="*/ 109684 w 5187198"/>
                <a:gd name="connsiteY77" fmla="*/ 4836724 h 6239661"/>
                <a:gd name="connsiteX78" fmla="*/ 306959 w 5187198"/>
                <a:gd name="connsiteY78" fmla="*/ 5007200 h 6239661"/>
                <a:gd name="connsiteX79" fmla="*/ 358101 w 5187198"/>
                <a:gd name="connsiteY79" fmla="*/ 5046057 h 6239661"/>
                <a:gd name="connsiteX80" fmla="*/ 383328 w 5187198"/>
                <a:gd name="connsiteY80" fmla="*/ 5065684 h 6239661"/>
                <a:gd name="connsiteX81" fmla="*/ 409503 w 5187198"/>
                <a:gd name="connsiteY81" fmla="*/ 5083942 h 6239661"/>
                <a:gd name="connsiteX82" fmla="*/ 461889 w 5187198"/>
                <a:gd name="connsiteY82" fmla="*/ 5119888 h 6239661"/>
                <a:gd name="connsiteX83" fmla="*/ 474883 w 5187198"/>
                <a:gd name="connsiteY83" fmla="*/ 5128933 h 6239661"/>
                <a:gd name="connsiteX84" fmla="*/ 486410 w 5187198"/>
                <a:gd name="connsiteY84" fmla="*/ 5139557 h 6239661"/>
                <a:gd name="connsiteX85" fmla="*/ 510852 w 5187198"/>
                <a:gd name="connsiteY85" fmla="*/ 5159089 h 6239661"/>
                <a:gd name="connsiteX86" fmla="*/ 560653 w 5187198"/>
                <a:gd name="connsiteY86" fmla="*/ 5196893 h 6239661"/>
                <a:gd name="connsiteX87" fmla="*/ 585485 w 5187198"/>
                <a:gd name="connsiteY87" fmla="*/ 5215834 h 6239661"/>
                <a:gd name="connsiteX88" fmla="*/ 610707 w 5187198"/>
                <a:gd name="connsiteY88" fmla="*/ 5234185 h 6239661"/>
                <a:gd name="connsiteX89" fmla="*/ 714768 w 5187198"/>
                <a:gd name="connsiteY89" fmla="*/ 5303103 h 6239661"/>
                <a:gd name="connsiteX90" fmla="*/ 1166634 w 5187198"/>
                <a:gd name="connsiteY90" fmla="*/ 5513322 h 6239661"/>
                <a:gd name="connsiteX91" fmla="*/ 1225991 w 5187198"/>
                <a:gd name="connsiteY91" fmla="*/ 5533632 h 6239661"/>
                <a:gd name="connsiteX92" fmla="*/ 1286680 w 5187198"/>
                <a:gd name="connsiteY92" fmla="*/ 5550705 h 6239661"/>
                <a:gd name="connsiteX93" fmla="*/ 1347310 w 5187198"/>
                <a:gd name="connsiteY93" fmla="*/ 5567995 h 6239661"/>
                <a:gd name="connsiteX94" fmla="*/ 1377002 w 5187198"/>
                <a:gd name="connsiteY94" fmla="*/ 5575719 h 6239661"/>
                <a:gd name="connsiteX95" fmla="*/ 1406328 w 5187198"/>
                <a:gd name="connsiteY95" fmla="*/ 5582649 h 6239661"/>
                <a:gd name="connsiteX96" fmla="*/ 1465060 w 5187198"/>
                <a:gd name="connsiteY96" fmla="*/ 5594909 h 6239661"/>
                <a:gd name="connsiteX97" fmla="*/ 1523881 w 5187198"/>
                <a:gd name="connsiteY97" fmla="*/ 5605105 h 6239661"/>
                <a:gd name="connsiteX98" fmla="*/ 1553325 w 5187198"/>
                <a:gd name="connsiteY98" fmla="*/ 5609865 h 6239661"/>
                <a:gd name="connsiteX99" fmla="*/ 1582813 w 5187198"/>
                <a:gd name="connsiteY99" fmla="*/ 5613593 h 6239661"/>
                <a:gd name="connsiteX100" fmla="*/ 1612301 w 5187198"/>
                <a:gd name="connsiteY100" fmla="*/ 5617321 h 6239661"/>
                <a:gd name="connsiteX101" fmla="*/ 1641863 w 5187198"/>
                <a:gd name="connsiteY101" fmla="*/ 5619910 h 6239661"/>
                <a:gd name="connsiteX102" fmla="*/ 2117508 w 5187198"/>
                <a:gd name="connsiteY102" fmla="*/ 5595156 h 6239661"/>
                <a:gd name="connsiteX103" fmla="*/ 2597368 w 5187198"/>
                <a:gd name="connsiteY103" fmla="*/ 5447381 h 6239661"/>
                <a:gd name="connsiteX104" fmla="*/ 3082968 w 5187198"/>
                <a:gd name="connsiteY104" fmla="*/ 5223245 h 6239661"/>
                <a:gd name="connsiteX105" fmla="*/ 3334855 w 5187198"/>
                <a:gd name="connsiteY105" fmla="*/ 5097383 h 6239661"/>
                <a:gd name="connsiteX106" fmla="*/ 3599509 w 5187198"/>
                <a:gd name="connsiteY106" fmla="*/ 4976217 h 6239661"/>
                <a:gd name="connsiteX107" fmla="*/ 4112002 w 5187198"/>
                <a:gd name="connsiteY107" fmla="*/ 4766359 h 6239661"/>
                <a:gd name="connsiteX108" fmla="*/ 4348983 w 5187198"/>
                <a:gd name="connsiteY108" fmla="*/ 4649833 h 6239661"/>
                <a:gd name="connsiteX109" fmla="*/ 4560505 w 5187198"/>
                <a:gd name="connsiteY109" fmla="*/ 4501564 h 6239661"/>
                <a:gd name="connsiteX110" fmla="*/ 4731963 w 5187198"/>
                <a:gd name="connsiteY110" fmla="*/ 4309870 h 6239661"/>
                <a:gd name="connsiteX111" fmla="*/ 4852344 w 5187198"/>
                <a:gd name="connsiteY111" fmla="*/ 4078640 h 6239661"/>
                <a:gd name="connsiteX112" fmla="*/ 4863972 w 5187198"/>
                <a:gd name="connsiteY112" fmla="*/ 4047790 h 6239661"/>
                <a:gd name="connsiteX113" fmla="*/ 4874144 w 5187198"/>
                <a:gd name="connsiteY113" fmla="*/ 4016320 h 6239661"/>
                <a:gd name="connsiteX114" fmla="*/ 4884127 w 5187198"/>
                <a:gd name="connsiteY114" fmla="*/ 3984682 h 6239661"/>
                <a:gd name="connsiteX115" fmla="*/ 4892800 w 5187198"/>
                <a:gd name="connsiteY115" fmla="*/ 3951883 h 6239661"/>
                <a:gd name="connsiteX116" fmla="*/ 4909526 w 5187198"/>
                <a:gd name="connsiteY116" fmla="*/ 3886001 h 6239661"/>
                <a:gd name="connsiteX117" fmla="*/ 4917687 w 5187198"/>
                <a:gd name="connsiteY117" fmla="*/ 3852948 h 6239661"/>
                <a:gd name="connsiteX118" fmla="*/ 4921768 w 5187198"/>
                <a:gd name="connsiteY118" fmla="*/ 3836422 h 6239661"/>
                <a:gd name="connsiteX119" fmla="*/ 4924845 w 5187198"/>
                <a:gd name="connsiteY119" fmla="*/ 3819742 h 6239661"/>
                <a:gd name="connsiteX120" fmla="*/ 4948230 w 5187198"/>
                <a:gd name="connsiteY120" fmla="*/ 3685744 h 6239661"/>
                <a:gd name="connsiteX121" fmla="*/ 4962782 w 5187198"/>
                <a:gd name="connsiteY121" fmla="*/ 3550540 h 6239661"/>
                <a:gd name="connsiteX122" fmla="*/ 4939468 w 5187198"/>
                <a:gd name="connsiteY122" fmla="*/ 3010249 h 6239661"/>
                <a:gd name="connsiteX123" fmla="*/ 4816901 w 5187198"/>
                <a:gd name="connsiteY123" fmla="*/ 2488224 h 6239661"/>
                <a:gd name="connsiteX124" fmla="*/ 4797005 w 5187198"/>
                <a:gd name="connsiteY124" fmla="*/ 2424470 h 6239661"/>
                <a:gd name="connsiteX125" fmla="*/ 4774433 w 5187198"/>
                <a:gd name="connsiteY125" fmla="*/ 2361620 h 6239661"/>
                <a:gd name="connsiteX126" fmla="*/ 4752459 w 5187198"/>
                <a:gd name="connsiteY126" fmla="*/ 2298700 h 6239661"/>
                <a:gd name="connsiteX127" fmla="*/ 4728083 w 5187198"/>
                <a:gd name="connsiteY127" fmla="*/ 2236526 h 6239661"/>
                <a:gd name="connsiteX128" fmla="*/ 4704471 w 5187198"/>
                <a:gd name="connsiteY128" fmla="*/ 2174095 h 6239661"/>
                <a:gd name="connsiteX129" fmla="*/ 4678399 w 5187198"/>
                <a:gd name="connsiteY129" fmla="*/ 2112626 h 6239661"/>
                <a:gd name="connsiteX130" fmla="*/ 4652601 w 5187198"/>
                <a:gd name="connsiteY130" fmla="*/ 2050999 h 6239661"/>
                <a:gd name="connsiteX131" fmla="*/ 4624205 w 5187198"/>
                <a:gd name="connsiteY131" fmla="*/ 1990415 h 6239661"/>
                <a:gd name="connsiteX132" fmla="*/ 4595398 w 5187198"/>
                <a:gd name="connsiteY132" fmla="*/ 1930069 h 6239661"/>
                <a:gd name="connsiteX133" fmla="*/ 4563827 w 5187198"/>
                <a:gd name="connsiteY133" fmla="*/ 1870952 h 6239661"/>
                <a:gd name="connsiteX134" fmla="*/ 4531433 w 5187198"/>
                <a:gd name="connsiteY134" fmla="*/ 1812311 h 6239661"/>
                <a:gd name="connsiteX135" fmla="*/ 4523315 w 5187198"/>
                <a:gd name="connsiteY135" fmla="*/ 1797616 h 6239661"/>
                <a:gd name="connsiteX136" fmla="*/ 4514482 w 5187198"/>
                <a:gd name="connsiteY136" fmla="*/ 1783425 h 6239661"/>
                <a:gd name="connsiteX137" fmla="*/ 4496845 w 5187198"/>
                <a:gd name="connsiteY137" fmla="*/ 1754936 h 6239661"/>
                <a:gd name="connsiteX138" fmla="*/ 4461463 w 5187198"/>
                <a:gd name="connsiteY138" fmla="*/ 1697929 h 6239661"/>
                <a:gd name="connsiteX139" fmla="*/ 4452660 w 5187198"/>
                <a:gd name="connsiteY139" fmla="*/ 1683629 h 6239661"/>
                <a:gd name="connsiteX140" fmla="*/ 4443141 w 5187198"/>
                <a:gd name="connsiteY140" fmla="*/ 1669834 h 6239661"/>
                <a:gd name="connsiteX141" fmla="*/ 4424241 w 5187198"/>
                <a:gd name="connsiteY141" fmla="*/ 1642166 h 6239661"/>
                <a:gd name="connsiteX142" fmla="*/ 4346886 w 5187198"/>
                <a:gd name="connsiteY142" fmla="*/ 1532412 h 6239661"/>
                <a:gd name="connsiteX143" fmla="*/ 3985497 w 5187198"/>
                <a:gd name="connsiteY143" fmla="*/ 1134649 h 6239661"/>
                <a:gd name="connsiteX144" fmla="*/ 3545665 w 5187198"/>
                <a:gd name="connsiteY144" fmla="*/ 825877 h 6239661"/>
                <a:gd name="connsiteX145" fmla="*/ 3486190 w 5187198"/>
                <a:gd name="connsiteY145" fmla="*/ 794756 h 6239661"/>
                <a:gd name="connsiteX146" fmla="*/ 3426182 w 5187198"/>
                <a:gd name="connsiteY146" fmla="*/ 764765 h 6239661"/>
                <a:gd name="connsiteX147" fmla="*/ 3365044 w 5187198"/>
                <a:gd name="connsiteY147" fmla="*/ 737255 h 6239661"/>
                <a:gd name="connsiteX148" fmla="*/ 3334529 w 5187198"/>
                <a:gd name="connsiteY148" fmla="*/ 723514 h 6239661"/>
                <a:gd name="connsiteX149" fmla="*/ 3303733 w 5187198"/>
                <a:gd name="connsiteY149" fmla="*/ 710395 h 6239661"/>
                <a:gd name="connsiteX150" fmla="*/ 3179033 w 5187198"/>
                <a:gd name="connsiteY150" fmla="*/ 662259 h 6239661"/>
                <a:gd name="connsiteX151" fmla="*/ 3052408 w 5187198"/>
                <a:gd name="connsiteY151" fmla="*/ 620447 h 6239661"/>
                <a:gd name="connsiteX152" fmla="*/ 2924325 w 5187198"/>
                <a:gd name="connsiteY152" fmla="*/ 584505 h 6239661"/>
                <a:gd name="connsiteX153" fmla="*/ 2859667 w 5187198"/>
                <a:gd name="connsiteY153" fmla="*/ 569266 h 6239661"/>
                <a:gd name="connsiteX154" fmla="*/ 2795226 w 5187198"/>
                <a:gd name="connsiteY154" fmla="*/ 554085 h 6239661"/>
                <a:gd name="connsiteX155" fmla="*/ 2729702 w 5187198"/>
                <a:gd name="connsiteY155" fmla="*/ 540354 h 6239661"/>
                <a:gd name="connsiteX156" fmla="*/ 2663758 w 5187198"/>
                <a:gd name="connsiteY156" fmla="*/ 527322 h 6239661"/>
                <a:gd name="connsiteX157" fmla="*/ 2630927 w 5187198"/>
                <a:gd name="connsiteY157" fmla="*/ 520495 h 6239661"/>
                <a:gd name="connsiteX158" fmla="*/ 2597965 w 5187198"/>
                <a:gd name="connsiteY158" fmla="*/ 515024 h 6239661"/>
                <a:gd name="connsiteX159" fmla="*/ 2532205 w 5187198"/>
                <a:gd name="connsiteY159" fmla="*/ 503895 h 6239661"/>
                <a:gd name="connsiteX160" fmla="*/ 2010064 w 5187198"/>
                <a:gd name="connsiteY160" fmla="*/ 452552 h 6239661"/>
                <a:gd name="connsiteX161" fmla="*/ 1494552 w 5187198"/>
                <a:gd name="connsiteY161" fmla="*/ 485055 h 6239661"/>
                <a:gd name="connsiteX162" fmla="*/ 1366896 w 5187198"/>
                <a:gd name="connsiteY162" fmla="*/ 509389 h 6239661"/>
                <a:gd name="connsiteX163" fmla="*/ 1240175 w 5187198"/>
                <a:gd name="connsiteY163" fmla="*/ 541045 h 6239661"/>
                <a:gd name="connsiteX164" fmla="*/ 1177438 w 5187198"/>
                <a:gd name="connsiteY164" fmla="*/ 560170 h 6239661"/>
                <a:gd name="connsiteX165" fmla="*/ 1145987 w 5187198"/>
                <a:gd name="connsiteY165" fmla="*/ 569826 h 6239661"/>
                <a:gd name="connsiteX166" fmla="*/ 1130315 w 5187198"/>
                <a:gd name="connsiteY166" fmla="*/ 574669 h 6239661"/>
                <a:gd name="connsiteX167" fmla="*/ 1114873 w 5187198"/>
                <a:gd name="connsiteY167" fmla="*/ 580384 h 6239661"/>
                <a:gd name="connsiteX168" fmla="*/ 1052839 w 5187198"/>
                <a:gd name="connsiteY168" fmla="*/ 602943 h 6239661"/>
                <a:gd name="connsiteX169" fmla="*/ 991135 w 5187198"/>
                <a:gd name="connsiteY169" fmla="*/ 626866 h 6239661"/>
                <a:gd name="connsiteX170" fmla="*/ 930179 w 5187198"/>
                <a:gd name="connsiteY170" fmla="*/ 653191 h 6239661"/>
                <a:gd name="connsiteX171" fmla="*/ 869768 w 5187198"/>
                <a:gd name="connsiteY171" fmla="*/ 680937 h 6239661"/>
                <a:gd name="connsiteX172" fmla="*/ 810085 w 5187198"/>
                <a:gd name="connsiteY172" fmla="*/ 710734 h 6239661"/>
                <a:gd name="connsiteX173" fmla="*/ 751220 w 5187198"/>
                <a:gd name="connsiteY173" fmla="*/ 741794 h 6239661"/>
                <a:gd name="connsiteX174" fmla="*/ 532669 w 5187198"/>
                <a:gd name="connsiteY174" fmla="*/ 881688 h 6239661"/>
                <a:gd name="connsiteX175" fmla="*/ 354185 w 5187198"/>
                <a:gd name="connsiteY175" fmla="*/ 1050286 h 6239661"/>
                <a:gd name="connsiteX176" fmla="*/ 315980 w 5187198"/>
                <a:gd name="connsiteY176" fmla="*/ 1098125 h 6239661"/>
                <a:gd name="connsiteX177" fmla="*/ 280345 w 5187198"/>
                <a:gd name="connsiteY177" fmla="*/ 1149782 h 6239661"/>
                <a:gd name="connsiteX178" fmla="*/ 245890 w 5187198"/>
                <a:gd name="connsiteY178" fmla="*/ 1203959 h 6239661"/>
                <a:gd name="connsiteX179" fmla="*/ 212162 w 5187198"/>
                <a:gd name="connsiteY179" fmla="*/ 1260184 h 6239661"/>
                <a:gd name="connsiteX180" fmla="*/ 80716 w 5187198"/>
                <a:gd name="connsiteY180" fmla="*/ 1502476 h 6239661"/>
                <a:gd name="connsiteX181" fmla="*/ 0 w 5187198"/>
                <a:gd name="connsiteY181" fmla="*/ 1648841 h 6239661"/>
                <a:gd name="connsiteX182" fmla="*/ 0 w 5187198"/>
                <a:gd name="connsiteY182" fmla="*/ 954863 h 6239661"/>
                <a:gd name="connsiteX183" fmla="*/ 43491 w 5187198"/>
                <a:gd name="connsiteY183" fmla="*/ 895513 h 6239661"/>
                <a:gd name="connsiteX184" fmla="*/ 93923 w 5187198"/>
                <a:gd name="connsiteY184" fmla="*/ 834489 h 6239661"/>
                <a:gd name="connsiteX185" fmla="*/ 323465 w 5187198"/>
                <a:gd name="connsiteY185" fmla="*/ 617671 h 6239661"/>
                <a:gd name="connsiteX186" fmla="*/ 574777 w 5187198"/>
                <a:gd name="connsiteY186" fmla="*/ 446794 h 6239661"/>
                <a:gd name="connsiteX187" fmla="*/ 638943 w 5187198"/>
                <a:gd name="connsiteY187" fmla="*/ 408925 h 6239661"/>
                <a:gd name="connsiteX188" fmla="*/ 703505 w 5187198"/>
                <a:gd name="connsiteY188" fmla="*/ 371742 h 6239661"/>
                <a:gd name="connsiteX189" fmla="*/ 769262 w 5187198"/>
                <a:gd name="connsiteY189" fmla="*/ 336154 h 6239661"/>
                <a:gd name="connsiteX190" fmla="*/ 835552 w 5187198"/>
                <a:gd name="connsiteY190" fmla="*/ 301173 h 6239661"/>
                <a:gd name="connsiteX191" fmla="*/ 902979 w 5187198"/>
                <a:gd name="connsiteY191" fmla="*/ 268004 h 6239661"/>
                <a:gd name="connsiteX192" fmla="*/ 971127 w 5187198"/>
                <a:gd name="connsiteY192" fmla="*/ 235607 h 6239661"/>
                <a:gd name="connsiteX193" fmla="*/ 988238 w 5187198"/>
                <a:gd name="connsiteY193" fmla="*/ 227556 h 6239661"/>
                <a:gd name="connsiteX194" fmla="*/ 1005744 w 5187198"/>
                <a:gd name="connsiteY194" fmla="*/ 220191 h 6239661"/>
                <a:gd name="connsiteX195" fmla="*/ 1040729 w 5187198"/>
                <a:gd name="connsiteY195" fmla="*/ 205569 h 6239661"/>
                <a:gd name="connsiteX196" fmla="*/ 1110835 w 5187198"/>
                <a:gd name="connsiteY196" fmla="*/ 176248 h 6239661"/>
                <a:gd name="connsiteX197" fmla="*/ 1254256 w 5187198"/>
                <a:gd name="connsiteY197" fmla="*/ 123796 h 6239661"/>
                <a:gd name="connsiteX198" fmla="*/ 1401310 w 5187198"/>
                <a:gd name="connsiteY198" fmla="*/ 79852 h 6239661"/>
                <a:gd name="connsiteX199" fmla="*/ 2011811 w 5187198"/>
                <a:gd name="connsiteY199" fmla="*/ 4 h 623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5187198" h="6239661">
                  <a:moveTo>
                    <a:pt x="2011811" y="4"/>
                  </a:moveTo>
                  <a:cubicBezTo>
                    <a:pt x="2217306" y="120"/>
                    <a:pt x="2420903" y="25925"/>
                    <a:pt x="2617011" y="70590"/>
                  </a:cubicBezTo>
                  <a:lnTo>
                    <a:pt x="2690321" y="88146"/>
                  </a:lnTo>
                  <a:lnTo>
                    <a:pt x="2726863" y="97127"/>
                  </a:lnTo>
                  <a:lnTo>
                    <a:pt x="2762951" y="107375"/>
                  </a:lnTo>
                  <a:lnTo>
                    <a:pt x="2834843" y="128493"/>
                  </a:lnTo>
                  <a:cubicBezTo>
                    <a:pt x="2858788" y="135605"/>
                    <a:pt x="2882632" y="142226"/>
                    <a:pt x="2906574" y="151076"/>
                  </a:cubicBezTo>
                  <a:cubicBezTo>
                    <a:pt x="2954475" y="167852"/>
                    <a:pt x="3002363" y="183813"/>
                    <a:pt x="3049504" y="202124"/>
                  </a:cubicBezTo>
                  <a:lnTo>
                    <a:pt x="3189518" y="260159"/>
                  </a:lnTo>
                  <a:lnTo>
                    <a:pt x="3326048" y="325143"/>
                  </a:lnTo>
                  <a:cubicBezTo>
                    <a:pt x="3370687" y="348464"/>
                    <a:pt x="3414908" y="372485"/>
                    <a:pt x="3459166" y="395936"/>
                  </a:cubicBezTo>
                  <a:cubicBezTo>
                    <a:pt x="3502947" y="420302"/>
                    <a:pt x="3545491" y="447118"/>
                    <a:pt x="3588578" y="472343"/>
                  </a:cubicBezTo>
                  <a:cubicBezTo>
                    <a:pt x="3610346" y="484551"/>
                    <a:pt x="3630797" y="499072"/>
                    <a:pt x="3651864" y="512600"/>
                  </a:cubicBezTo>
                  <a:lnTo>
                    <a:pt x="3714514" y="553499"/>
                  </a:lnTo>
                  <a:cubicBezTo>
                    <a:pt x="3880005" y="664844"/>
                    <a:pt x="4036083" y="788388"/>
                    <a:pt x="4181221" y="922912"/>
                  </a:cubicBezTo>
                  <a:cubicBezTo>
                    <a:pt x="4326221" y="1057515"/>
                    <a:pt x="4461955" y="1202038"/>
                    <a:pt x="4582963" y="1358264"/>
                  </a:cubicBezTo>
                  <a:cubicBezTo>
                    <a:pt x="4614206" y="1396543"/>
                    <a:pt x="4642091" y="1437400"/>
                    <a:pt x="4670721" y="1477644"/>
                  </a:cubicBezTo>
                  <a:cubicBezTo>
                    <a:pt x="4700172" y="1517414"/>
                    <a:pt x="4725864" y="1559538"/>
                    <a:pt x="4752378" y="1601187"/>
                  </a:cubicBezTo>
                  <a:lnTo>
                    <a:pt x="4772168" y="1632456"/>
                  </a:lnTo>
                  <a:lnTo>
                    <a:pt x="4782117" y="1648104"/>
                  </a:lnTo>
                  <a:lnTo>
                    <a:pt x="4791381" y="1664150"/>
                  </a:lnTo>
                  <a:lnTo>
                    <a:pt x="4828190" y="1728379"/>
                  </a:lnTo>
                  <a:cubicBezTo>
                    <a:pt x="4840266" y="1749930"/>
                    <a:pt x="4853470" y="1770740"/>
                    <a:pt x="4864832" y="1792796"/>
                  </a:cubicBezTo>
                  <a:lnTo>
                    <a:pt x="4899201" y="1858342"/>
                  </a:lnTo>
                  <a:cubicBezTo>
                    <a:pt x="4910484" y="1880260"/>
                    <a:pt x="4922532" y="1901920"/>
                    <a:pt x="4933266" y="1924155"/>
                  </a:cubicBezTo>
                  <a:lnTo>
                    <a:pt x="4964403" y="1991384"/>
                  </a:lnTo>
                  <a:cubicBezTo>
                    <a:pt x="4974618" y="2013829"/>
                    <a:pt x="4985323" y="2036171"/>
                    <a:pt x="4995019" y="2058823"/>
                  </a:cubicBezTo>
                  <a:lnTo>
                    <a:pt x="5021999" y="2127723"/>
                  </a:lnTo>
                  <a:lnTo>
                    <a:pt x="5048321" y="2196908"/>
                  </a:lnTo>
                  <a:lnTo>
                    <a:pt x="5070546" y="2267547"/>
                  </a:lnTo>
                  <a:cubicBezTo>
                    <a:pt x="5078054" y="2291004"/>
                    <a:pt x="5085044" y="2314670"/>
                    <a:pt x="5092171" y="2338256"/>
                  </a:cubicBezTo>
                  <a:cubicBezTo>
                    <a:pt x="5098670" y="2362023"/>
                    <a:pt x="5104296" y="2386019"/>
                    <a:pt x="5110305" y="2409886"/>
                  </a:cubicBezTo>
                  <a:cubicBezTo>
                    <a:pt x="5158097" y="2600976"/>
                    <a:pt x="5182068" y="2797044"/>
                    <a:pt x="5186393" y="2992022"/>
                  </a:cubicBezTo>
                  <a:cubicBezTo>
                    <a:pt x="5191013" y="3187195"/>
                    <a:pt x="5175397" y="3380886"/>
                    <a:pt x="5149045" y="3571816"/>
                  </a:cubicBezTo>
                  <a:cubicBezTo>
                    <a:pt x="5141154" y="3619431"/>
                    <a:pt x="5133539" y="3666889"/>
                    <a:pt x="5126572" y="3714520"/>
                  </a:cubicBezTo>
                  <a:cubicBezTo>
                    <a:pt x="5117276" y="3761759"/>
                    <a:pt x="5107793" y="3808831"/>
                    <a:pt x="5099067" y="3856108"/>
                  </a:cubicBezTo>
                  <a:lnTo>
                    <a:pt x="5095699" y="3873868"/>
                  </a:lnTo>
                  <a:lnTo>
                    <a:pt x="5091573" y="3891426"/>
                  </a:lnTo>
                  <a:lnTo>
                    <a:pt x="5083324" y="3926541"/>
                  </a:lnTo>
                  <a:lnTo>
                    <a:pt x="5067256" y="3996889"/>
                  </a:lnTo>
                  <a:cubicBezTo>
                    <a:pt x="5064451" y="4008657"/>
                    <a:pt x="5062244" y="4020353"/>
                    <a:pt x="5059194" y="4032171"/>
                  </a:cubicBezTo>
                  <a:lnTo>
                    <a:pt x="5049522" y="4067833"/>
                  </a:lnTo>
                  <a:lnTo>
                    <a:pt x="5040067" y="4103553"/>
                  </a:lnTo>
                  <a:cubicBezTo>
                    <a:pt x="5036554" y="4115363"/>
                    <a:pt x="5032689" y="4127194"/>
                    <a:pt x="5028960" y="4138946"/>
                  </a:cubicBezTo>
                  <a:cubicBezTo>
                    <a:pt x="4999693" y="4233462"/>
                    <a:pt x="4962869" y="4326764"/>
                    <a:pt x="4917351" y="4417041"/>
                  </a:cubicBezTo>
                  <a:cubicBezTo>
                    <a:pt x="4871860" y="4507209"/>
                    <a:pt x="4817597" y="4594215"/>
                    <a:pt x="4756163" y="4676402"/>
                  </a:cubicBezTo>
                  <a:cubicBezTo>
                    <a:pt x="4632803" y="4840875"/>
                    <a:pt x="4480597" y="4982783"/>
                    <a:pt x="4322493" y="5105604"/>
                  </a:cubicBezTo>
                  <a:cubicBezTo>
                    <a:pt x="4163928" y="5228420"/>
                    <a:pt x="3999564" y="5332640"/>
                    <a:pt x="3840510" y="5429590"/>
                  </a:cubicBezTo>
                  <a:cubicBezTo>
                    <a:pt x="3760954" y="5478172"/>
                    <a:pt x="3682353" y="5524924"/>
                    <a:pt x="3606447" y="5572862"/>
                  </a:cubicBezTo>
                  <a:lnTo>
                    <a:pt x="3488814" y="5647178"/>
                  </a:lnTo>
                  <a:cubicBezTo>
                    <a:pt x="3448270" y="5672597"/>
                    <a:pt x="3407323" y="5697792"/>
                    <a:pt x="3365864" y="5722735"/>
                  </a:cubicBezTo>
                  <a:cubicBezTo>
                    <a:pt x="3200163" y="5822424"/>
                    <a:pt x="3026125" y="5917328"/>
                    <a:pt x="2839486" y="5999120"/>
                  </a:cubicBezTo>
                  <a:cubicBezTo>
                    <a:pt x="2653201" y="6080891"/>
                    <a:pt x="2453560" y="6149344"/>
                    <a:pt x="2242423" y="6192346"/>
                  </a:cubicBezTo>
                  <a:cubicBezTo>
                    <a:pt x="2031719" y="6235463"/>
                    <a:pt x="1808952" y="6251353"/>
                    <a:pt x="1589380" y="6230657"/>
                  </a:cubicBezTo>
                  <a:lnTo>
                    <a:pt x="1548244" y="6226706"/>
                  </a:lnTo>
                  <a:cubicBezTo>
                    <a:pt x="1534528" y="6225117"/>
                    <a:pt x="1520898" y="6223203"/>
                    <a:pt x="1507348" y="6221428"/>
                  </a:cubicBezTo>
                  <a:lnTo>
                    <a:pt x="1466401" y="6215904"/>
                  </a:lnTo>
                  <a:cubicBezTo>
                    <a:pt x="1452772" y="6213991"/>
                    <a:pt x="1439316" y="6211428"/>
                    <a:pt x="1425773" y="6209191"/>
                  </a:cubicBezTo>
                  <a:cubicBezTo>
                    <a:pt x="1398775" y="6204391"/>
                    <a:pt x="1371610" y="6199779"/>
                    <a:pt x="1344960" y="6193681"/>
                  </a:cubicBezTo>
                  <a:cubicBezTo>
                    <a:pt x="1318251" y="6187799"/>
                    <a:pt x="1291260" y="6182538"/>
                    <a:pt x="1265007" y="6175388"/>
                  </a:cubicBezTo>
                  <a:lnTo>
                    <a:pt x="1225415" y="6165243"/>
                  </a:lnTo>
                  <a:cubicBezTo>
                    <a:pt x="1212163" y="6161924"/>
                    <a:pt x="1198939" y="6158496"/>
                    <a:pt x="1186567" y="6154486"/>
                  </a:cubicBezTo>
                  <a:lnTo>
                    <a:pt x="1111158" y="6130918"/>
                  </a:lnTo>
                  <a:lnTo>
                    <a:pt x="1035915" y="6107163"/>
                  </a:lnTo>
                  <a:cubicBezTo>
                    <a:pt x="1010846" y="6099055"/>
                    <a:pt x="986357" y="6088784"/>
                    <a:pt x="961579" y="6079594"/>
                  </a:cubicBezTo>
                  <a:cubicBezTo>
                    <a:pt x="763709" y="6005594"/>
                    <a:pt x="572401" y="5909703"/>
                    <a:pt x="395297" y="5792812"/>
                  </a:cubicBezTo>
                  <a:lnTo>
                    <a:pt x="265239" y="5701511"/>
                  </a:lnTo>
                  <a:cubicBezTo>
                    <a:pt x="254227" y="5694155"/>
                    <a:pt x="244103" y="5685646"/>
                    <a:pt x="233756" y="5677542"/>
                  </a:cubicBezTo>
                  <a:lnTo>
                    <a:pt x="202800" y="5652902"/>
                  </a:lnTo>
                  <a:lnTo>
                    <a:pt x="140918" y="5603515"/>
                  </a:lnTo>
                  <a:cubicBezTo>
                    <a:pt x="130598" y="5595302"/>
                    <a:pt x="120280" y="5587089"/>
                    <a:pt x="110625" y="5578127"/>
                  </a:cubicBezTo>
                  <a:cubicBezTo>
                    <a:pt x="105647" y="5573779"/>
                    <a:pt x="100444" y="5569834"/>
                    <a:pt x="95631" y="5565299"/>
                  </a:cubicBezTo>
                  <a:cubicBezTo>
                    <a:pt x="90955" y="5560684"/>
                    <a:pt x="86505" y="5555666"/>
                    <a:pt x="81966" y="5550973"/>
                  </a:cubicBezTo>
                  <a:lnTo>
                    <a:pt x="27991" y="5493272"/>
                  </a:lnTo>
                  <a:cubicBezTo>
                    <a:pt x="19109" y="5483589"/>
                    <a:pt x="9758" y="5474359"/>
                    <a:pt x="1454" y="5464252"/>
                  </a:cubicBezTo>
                  <a:lnTo>
                    <a:pt x="0" y="5462518"/>
                  </a:lnTo>
                  <a:lnTo>
                    <a:pt x="0" y="4720187"/>
                  </a:lnTo>
                  <a:lnTo>
                    <a:pt x="109684" y="4836724"/>
                  </a:lnTo>
                  <a:cubicBezTo>
                    <a:pt x="173316" y="4897375"/>
                    <a:pt x="239447" y="4954160"/>
                    <a:pt x="306959" y="5007200"/>
                  </a:cubicBezTo>
                  <a:lnTo>
                    <a:pt x="358101" y="5046057"/>
                  </a:lnTo>
                  <a:lnTo>
                    <a:pt x="383328" y="5065684"/>
                  </a:lnTo>
                  <a:cubicBezTo>
                    <a:pt x="391637" y="5072316"/>
                    <a:pt x="400805" y="5077902"/>
                    <a:pt x="409503" y="5083942"/>
                  </a:cubicBezTo>
                  <a:lnTo>
                    <a:pt x="461889" y="5119888"/>
                  </a:lnTo>
                  <a:cubicBezTo>
                    <a:pt x="466184" y="5122893"/>
                    <a:pt x="470616" y="5125820"/>
                    <a:pt x="474883" y="5128933"/>
                  </a:cubicBezTo>
                  <a:cubicBezTo>
                    <a:pt x="478982" y="5132235"/>
                    <a:pt x="482476" y="5136069"/>
                    <a:pt x="486410" y="5139557"/>
                  </a:cubicBezTo>
                  <a:cubicBezTo>
                    <a:pt x="494140" y="5146613"/>
                    <a:pt x="502565" y="5152812"/>
                    <a:pt x="510852" y="5159089"/>
                  </a:cubicBezTo>
                  <a:lnTo>
                    <a:pt x="560653" y="5196893"/>
                  </a:lnTo>
                  <a:lnTo>
                    <a:pt x="585485" y="5215834"/>
                  </a:lnTo>
                  <a:cubicBezTo>
                    <a:pt x="593773" y="5222111"/>
                    <a:pt x="601864" y="5228685"/>
                    <a:pt x="610707" y="5234185"/>
                  </a:cubicBezTo>
                  <a:lnTo>
                    <a:pt x="714768" y="5303103"/>
                  </a:lnTo>
                  <a:cubicBezTo>
                    <a:pt x="856162" y="5390603"/>
                    <a:pt x="1008099" y="5459947"/>
                    <a:pt x="1166634" y="5513322"/>
                  </a:cubicBezTo>
                  <a:cubicBezTo>
                    <a:pt x="1186540" y="5519932"/>
                    <a:pt x="1205774" y="5527751"/>
                    <a:pt x="1225991" y="5533632"/>
                  </a:cubicBezTo>
                  <a:lnTo>
                    <a:pt x="1286680" y="5550705"/>
                  </a:lnTo>
                  <a:lnTo>
                    <a:pt x="1347310" y="5567995"/>
                  </a:lnTo>
                  <a:cubicBezTo>
                    <a:pt x="1357469" y="5571180"/>
                    <a:pt x="1367261" y="5573572"/>
                    <a:pt x="1377002" y="5575719"/>
                  </a:cubicBezTo>
                  <a:lnTo>
                    <a:pt x="1406328" y="5582649"/>
                  </a:lnTo>
                  <a:cubicBezTo>
                    <a:pt x="1425825" y="5587757"/>
                    <a:pt x="1445490" y="5590939"/>
                    <a:pt x="1465060" y="5594909"/>
                  </a:cubicBezTo>
                  <a:cubicBezTo>
                    <a:pt x="1484652" y="5599231"/>
                    <a:pt x="1504324" y="5601952"/>
                    <a:pt x="1523881" y="5605105"/>
                  </a:cubicBezTo>
                  <a:cubicBezTo>
                    <a:pt x="1533660" y="5606682"/>
                    <a:pt x="1543460" y="5608613"/>
                    <a:pt x="1553325" y="5609865"/>
                  </a:cubicBezTo>
                  <a:lnTo>
                    <a:pt x="1582813" y="5613593"/>
                  </a:lnTo>
                  <a:lnTo>
                    <a:pt x="1612301" y="5617321"/>
                  </a:lnTo>
                  <a:lnTo>
                    <a:pt x="1641863" y="5619910"/>
                  </a:lnTo>
                  <a:cubicBezTo>
                    <a:pt x="1799348" y="5633940"/>
                    <a:pt x="1957913" y="5625770"/>
                    <a:pt x="2117508" y="5595156"/>
                  </a:cubicBezTo>
                  <a:cubicBezTo>
                    <a:pt x="2277124" y="5564895"/>
                    <a:pt x="2437004" y="5512449"/>
                    <a:pt x="2597368" y="5447381"/>
                  </a:cubicBezTo>
                  <a:cubicBezTo>
                    <a:pt x="2757791" y="5382096"/>
                    <a:pt x="2918855" y="5304464"/>
                    <a:pt x="3082968" y="5223245"/>
                  </a:cubicBezTo>
                  <a:lnTo>
                    <a:pt x="3334855" y="5097383"/>
                  </a:lnTo>
                  <a:cubicBezTo>
                    <a:pt x="3423528" y="5054142"/>
                    <a:pt x="3511773" y="5013798"/>
                    <a:pt x="3599509" y="4976217"/>
                  </a:cubicBezTo>
                  <a:cubicBezTo>
                    <a:pt x="3774960" y="4900701"/>
                    <a:pt x="3948276" y="4837481"/>
                    <a:pt x="4112002" y="4766359"/>
                  </a:cubicBezTo>
                  <a:cubicBezTo>
                    <a:pt x="4193972" y="4730827"/>
                    <a:pt x="4273429" y="4692997"/>
                    <a:pt x="4348983" y="4649833"/>
                  </a:cubicBezTo>
                  <a:cubicBezTo>
                    <a:pt x="4424508" y="4606778"/>
                    <a:pt x="4496050" y="4558250"/>
                    <a:pt x="4560505" y="4501564"/>
                  </a:cubicBezTo>
                  <a:cubicBezTo>
                    <a:pt x="4625198" y="4445289"/>
                    <a:pt x="4682991" y="4381021"/>
                    <a:pt x="4731963" y="4309870"/>
                  </a:cubicBezTo>
                  <a:cubicBezTo>
                    <a:pt x="4781043" y="4238747"/>
                    <a:pt x="4821275" y="4160848"/>
                    <a:pt x="4852344" y="4078640"/>
                  </a:cubicBezTo>
                  <a:lnTo>
                    <a:pt x="4863972" y="4047790"/>
                  </a:lnTo>
                  <a:lnTo>
                    <a:pt x="4874144" y="4016320"/>
                  </a:lnTo>
                  <a:lnTo>
                    <a:pt x="4884127" y="3984682"/>
                  </a:lnTo>
                  <a:cubicBezTo>
                    <a:pt x="4887242" y="3973925"/>
                    <a:pt x="4889981" y="3962835"/>
                    <a:pt x="4892800" y="3951883"/>
                  </a:cubicBezTo>
                  <a:lnTo>
                    <a:pt x="4909526" y="3886001"/>
                  </a:lnTo>
                  <a:lnTo>
                    <a:pt x="4917687" y="3852948"/>
                  </a:lnTo>
                  <a:lnTo>
                    <a:pt x="4921768" y="3836422"/>
                  </a:lnTo>
                  <a:lnTo>
                    <a:pt x="4924845" y="3819742"/>
                  </a:lnTo>
                  <a:cubicBezTo>
                    <a:pt x="4933092" y="3775120"/>
                    <a:pt x="4941231" y="3730469"/>
                    <a:pt x="4948230" y="3685744"/>
                  </a:cubicBezTo>
                  <a:cubicBezTo>
                    <a:pt x="4953579" y="3640694"/>
                    <a:pt x="4958249" y="3595577"/>
                    <a:pt x="4962782" y="3550540"/>
                  </a:cubicBezTo>
                  <a:cubicBezTo>
                    <a:pt x="4976580" y="3369692"/>
                    <a:pt x="4965812" y="3187942"/>
                    <a:pt x="4939468" y="3010249"/>
                  </a:cubicBezTo>
                  <a:cubicBezTo>
                    <a:pt x="4912965" y="2832281"/>
                    <a:pt x="4870237" y="2658196"/>
                    <a:pt x="4816901" y="2488224"/>
                  </a:cubicBezTo>
                  <a:cubicBezTo>
                    <a:pt x="4810197" y="2466954"/>
                    <a:pt x="4803984" y="2445582"/>
                    <a:pt x="4797005" y="2424470"/>
                  </a:cubicBezTo>
                  <a:cubicBezTo>
                    <a:pt x="4789399" y="2403537"/>
                    <a:pt x="4781686" y="2382574"/>
                    <a:pt x="4774433" y="2361620"/>
                  </a:cubicBezTo>
                  <a:lnTo>
                    <a:pt x="4752459" y="2298700"/>
                  </a:lnTo>
                  <a:lnTo>
                    <a:pt x="4728083" y="2236526"/>
                  </a:lnTo>
                  <a:cubicBezTo>
                    <a:pt x="4719957" y="2215802"/>
                    <a:pt x="4712352" y="2194869"/>
                    <a:pt x="4704471" y="2174095"/>
                  </a:cubicBezTo>
                  <a:lnTo>
                    <a:pt x="4678399" y="2112626"/>
                  </a:lnTo>
                  <a:lnTo>
                    <a:pt x="4652601" y="2050999"/>
                  </a:lnTo>
                  <a:cubicBezTo>
                    <a:pt x="4643711" y="2030533"/>
                    <a:pt x="4633616" y="2010672"/>
                    <a:pt x="4624205" y="1990415"/>
                  </a:cubicBezTo>
                  <a:lnTo>
                    <a:pt x="4595398" y="1930069"/>
                  </a:lnTo>
                  <a:cubicBezTo>
                    <a:pt x="4585714" y="1909969"/>
                    <a:pt x="4574413" y="1890713"/>
                    <a:pt x="4563827" y="1870952"/>
                  </a:cubicBezTo>
                  <a:lnTo>
                    <a:pt x="4531433" y="1812311"/>
                  </a:lnTo>
                  <a:lnTo>
                    <a:pt x="4523315" y="1797616"/>
                  </a:lnTo>
                  <a:lnTo>
                    <a:pt x="4514482" y="1783425"/>
                  </a:lnTo>
                  <a:lnTo>
                    <a:pt x="4496845" y="1754936"/>
                  </a:lnTo>
                  <a:lnTo>
                    <a:pt x="4461463" y="1697929"/>
                  </a:lnTo>
                  <a:lnTo>
                    <a:pt x="4452660" y="1683629"/>
                  </a:lnTo>
                  <a:lnTo>
                    <a:pt x="4443141" y="1669834"/>
                  </a:lnTo>
                  <a:lnTo>
                    <a:pt x="4424241" y="1642166"/>
                  </a:lnTo>
                  <a:cubicBezTo>
                    <a:pt x="4399005" y="1605265"/>
                    <a:pt x="4374512" y="1567751"/>
                    <a:pt x="4346886" y="1532412"/>
                  </a:cubicBezTo>
                  <a:cubicBezTo>
                    <a:pt x="4240477" y="1388328"/>
                    <a:pt x="4120362" y="1253437"/>
                    <a:pt x="3985497" y="1134649"/>
                  </a:cubicBezTo>
                  <a:cubicBezTo>
                    <a:pt x="3850799" y="1015675"/>
                    <a:pt x="3702920" y="911715"/>
                    <a:pt x="3545665" y="825877"/>
                  </a:cubicBezTo>
                  <a:lnTo>
                    <a:pt x="3486190" y="794756"/>
                  </a:lnTo>
                  <a:cubicBezTo>
                    <a:pt x="3466181" y="784640"/>
                    <a:pt x="3446893" y="773560"/>
                    <a:pt x="3426182" y="764765"/>
                  </a:cubicBezTo>
                  <a:lnTo>
                    <a:pt x="3365044" y="737255"/>
                  </a:lnTo>
                  <a:lnTo>
                    <a:pt x="3334529" y="723514"/>
                  </a:lnTo>
                  <a:cubicBezTo>
                    <a:pt x="3324394" y="718943"/>
                    <a:pt x="3314287" y="714265"/>
                    <a:pt x="3303733" y="710395"/>
                  </a:cubicBezTo>
                  <a:cubicBezTo>
                    <a:pt x="3262013" y="694346"/>
                    <a:pt x="3220711" y="677599"/>
                    <a:pt x="3179033" y="662259"/>
                  </a:cubicBezTo>
                  <a:lnTo>
                    <a:pt x="3052408" y="620447"/>
                  </a:lnTo>
                  <a:lnTo>
                    <a:pt x="2924325" y="584505"/>
                  </a:lnTo>
                  <a:cubicBezTo>
                    <a:pt x="2903106" y="578471"/>
                    <a:pt x="2881119" y="574434"/>
                    <a:pt x="2859667" y="569266"/>
                  </a:cubicBezTo>
                  <a:lnTo>
                    <a:pt x="2795226" y="554085"/>
                  </a:lnTo>
                  <a:cubicBezTo>
                    <a:pt x="2774078" y="548652"/>
                    <a:pt x="2751709" y="544744"/>
                    <a:pt x="2729702" y="540354"/>
                  </a:cubicBezTo>
                  <a:lnTo>
                    <a:pt x="2663758" y="527322"/>
                  </a:lnTo>
                  <a:lnTo>
                    <a:pt x="2630927" y="520495"/>
                  </a:lnTo>
                  <a:lnTo>
                    <a:pt x="2597965" y="515024"/>
                  </a:lnTo>
                  <a:cubicBezTo>
                    <a:pt x="2575970" y="511449"/>
                    <a:pt x="2554112" y="507795"/>
                    <a:pt x="2532205" y="503895"/>
                  </a:cubicBezTo>
                  <a:cubicBezTo>
                    <a:pt x="2357016" y="475037"/>
                    <a:pt x="2182954" y="456682"/>
                    <a:pt x="2010064" y="452552"/>
                  </a:cubicBezTo>
                  <a:cubicBezTo>
                    <a:pt x="1837255" y="448558"/>
                    <a:pt x="1665388" y="457916"/>
                    <a:pt x="1494552" y="485055"/>
                  </a:cubicBezTo>
                  <a:cubicBezTo>
                    <a:pt x="1452133" y="492816"/>
                    <a:pt x="1409569" y="501117"/>
                    <a:pt x="1366896" y="509389"/>
                  </a:cubicBezTo>
                  <a:cubicBezTo>
                    <a:pt x="1324862" y="520035"/>
                    <a:pt x="1282333" y="529505"/>
                    <a:pt x="1240175" y="541045"/>
                  </a:cubicBezTo>
                  <a:lnTo>
                    <a:pt x="1177438" y="560170"/>
                  </a:lnTo>
                  <a:lnTo>
                    <a:pt x="1145987" y="569826"/>
                  </a:lnTo>
                  <a:lnTo>
                    <a:pt x="1130315" y="574669"/>
                  </a:lnTo>
                  <a:lnTo>
                    <a:pt x="1114873" y="580384"/>
                  </a:lnTo>
                  <a:lnTo>
                    <a:pt x="1052839" y="602943"/>
                  </a:lnTo>
                  <a:cubicBezTo>
                    <a:pt x="1032151" y="610499"/>
                    <a:pt x="1011255" y="617535"/>
                    <a:pt x="991135" y="626866"/>
                  </a:cubicBezTo>
                  <a:lnTo>
                    <a:pt x="930179" y="653191"/>
                  </a:lnTo>
                  <a:cubicBezTo>
                    <a:pt x="909850" y="662002"/>
                    <a:pt x="889443" y="670676"/>
                    <a:pt x="869768" y="680937"/>
                  </a:cubicBezTo>
                  <a:lnTo>
                    <a:pt x="810085" y="710734"/>
                  </a:lnTo>
                  <a:cubicBezTo>
                    <a:pt x="790331" y="720859"/>
                    <a:pt x="770124" y="730514"/>
                    <a:pt x="751220" y="741794"/>
                  </a:cubicBezTo>
                  <a:cubicBezTo>
                    <a:pt x="673929" y="784955"/>
                    <a:pt x="598827" y="830326"/>
                    <a:pt x="532669" y="881688"/>
                  </a:cubicBezTo>
                  <a:cubicBezTo>
                    <a:pt x="464226" y="931625"/>
                    <a:pt x="406969" y="988270"/>
                    <a:pt x="354185" y="1050286"/>
                  </a:cubicBezTo>
                  <a:lnTo>
                    <a:pt x="315980" y="1098125"/>
                  </a:lnTo>
                  <a:lnTo>
                    <a:pt x="280345" y="1149782"/>
                  </a:lnTo>
                  <a:cubicBezTo>
                    <a:pt x="268144" y="1166335"/>
                    <a:pt x="257438" y="1185955"/>
                    <a:pt x="245890" y="1203959"/>
                  </a:cubicBezTo>
                  <a:cubicBezTo>
                    <a:pt x="234552" y="1222481"/>
                    <a:pt x="223171" y="1240298"/>
                    <a:pt x="212162" y="1260184"/>
                  </a:cubicBezTo>
                  <a:cubicBezTo>
                    <a:pt x="168299" y="1337574"/>
                    <a:pt x="125055" y="1419360"/>
                    <a:pt x="80716" y="1502476"/>
                  </a:cubicBezTo>
                  <a:lnTo>
                    <a:pt x="0" y="1648841"/>
                  </a:lnTo>
                  <a:lnTo>
                    <a:pt x="0" y="954863"/>
                  </a:lnTo>
                  <a:lnTo>
                    <a:pt x="43491" y="895513"/>
                  </a:lnTo>
                  <a:cubicBezTo>
                    <a:pt x="59888" y="874984"/>
                    <a:pt x="77014" y="854766"/>
                    <a:pt x="93923" y="834489"/>
                  </a:cubicBezTo>
                  <a:cubicBezTo>
                    <a:pt x="163245" y="754880"/>
                    <a:pt x="240806" y="679565"/>
                    <a:pt x="323465" y="617671"/>
                  </a:cubicBezTo>
                  <a:cubicBezTo>
                    <a:pt x="405002" y="553042"/>
                    <a:pt x="490132" y="499230"/>
                    <a:pt x="574777" y="446794"/>
                  </a:cubicBezTo>
                  <a:cubicBezTo>
                    <a:pt x="595733" y="433050"/>
                    <a:pt x="617442" y="421248"/>
                    <a:pt x="638943" y="408925"/>
                  </a:cubicBezTo>
                  <a:lnTo>
                    <a:pt x="703505" y="371742"/>
                  </a:lnTo>
                  <a:cubicBezTo>
                    <a:pt x="724798" y="358900"/>
                    <a:pt x="747120" y="347842"/>
                    <a:pt x="769262" y="336154"/>
                  </a:cubicBezTo>
                  <a:lnTo>
                    <a:pt x="835552" y="301173"/>
                  </a:lnTo>
                  <a:cubicBezTo>
                    <a:pt x="857427" y="289183"/>
                    <a:pt x="880470" y="278896"/>
                    <a:pt x="902979" y="268004"/>
                  </a:cubicBezTo>
                  <a:lnTo>
                    <a:pt x="971127" y="235607"/>
                  </a:lnTo>
                  <a:lnTo>
                    <a:pt x="988238" y="227556"/>
                  </a:lnTo>
                  <a:lnTo>
                    <a:pt x="1005744" y="220191"/>
                  </a:lnTo>
                  <a:lnTo>
                    <a:pt x="1040729" y="205569"/>
                  </a:lnTo>
                  <a:lnTo>
                    <a:pt x="1110835" y="176248"/>
                  </a:lnTo>
                  <a:cubicBezTo>
                    <a:pt x="1157999" y="157703"/>
                    <a:pt x="1206322" y="141323"/>
                    <a:pt x="1254256" y="123796"/>
                  </a:cubicBezTo>
                  <a:cubicBezTo>
                    <a:pt x="1302938" y="108671"/>
                    <a:pt x="1352074" y="94017"/>
                    <a:pt x="1401310" y="79852"/>
                  </a:cubicBezTo>
                  <a:cubicBezTo>
                    <a:pt x="1599497" y="26774"/>
                    <a:pt x="1806373" y="-329"/>
                    <a:pt x="2011811" y="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9" name="Freeform: Shape 28">
              <a:extLst>
                <a:ext uri="{FF2B5EF4-FFF2-40B4-BE49-F238E27FC236}">
                  <a16:creationId xmlns:a16="http://schemas.microsoft.com/office/drawing/2014/main" id="{06AC5DCC-C3CC-4FD5-AD4E-13A1BE5F7F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297400"/>
              <a:ext cx="5215811" cy="6107388"/>
            </a:xfrm>
            <a:custGeom>
              <a:avLst/>
              <a:gdLst>
                <a:gd name="connsiteX0" fmla="*/ 1869139 w 5215811"/>
                <a:gd name="connsiteY0" fmla="*/ 9 h 6107388"/>
                <a:gd name="connsiteX1" fmla="*/ 2791149 w 5215811"/>
                <a:gd name="connsiteY1" fmla="*/ 130229 h 6107388"/>
                <a:gd name="connsiteX2" fmla="*/ 4760307 w 5215811"/>
                <a:gd name="connsiteY2" fmla="*/ 1608408 h 6107388"/>
                <a:gd name="connsiteX3" fmla="*/ 5108574 w 5215811"/>
                <a:gd name="connsiteY3" fmla="*/ 4050383 h 6107388"/>
                <a:gd name="connsiteX4" fmla="*/ 3434916 w 5215811"/>
                <a:gd name="connsiteY4" fmla="*/ 5503134 h 6107388"/>
                <a:gd name="connsiteX5" fmla="*/ 1137841 w 5215811"/>
                <a:gd name="connsiteY5" fmla="*/ 6033968 h 6107388"/>
                <a:gd name="connsiteX6" fmla="*/ 217555 w 5215811"/>
                <a:gd name="connsiteY6" fmla="*/ 5598945 h 6107388"/>
                <a:gd name="connsiteX7" fmla="*/ 0 w 5215811"/>
                <a:gd name="connsiteY7" fmla="*/ 5419622 h 6107388"/>
                <a:gd name="connsiteX8" fmla="*/ 0 w 5215811"/>
                <a:gd name="connsiteY8" fmla="*/ 4571683 h 6107388"/>
                <a:gd name="connsiteX9" fmla="*/ 18056 w 5215811"/>
                <a:gd name="connsiteY9" fmla="*/ 4599282 h 6107388"/>
                <a:gd name="connsiteX10" fmla="*/ 358324 w 5215811"/>
                <a:gd name="connsiteY10" fmla="*/ 4988154 h 6107388"/>
                <a:gd name="connsiteX11" fmla="*/ 1282741 w 5215811"/>
                <a:gd name="connsiteY11" fmla="*/ 5493193 h 6107388"/>
                <a:gd name="connsiteX12" fmla="*/ 2172794 w 5215811"/>
                <a:gd name="connsiteY12" fmla="*/ 5470630 h 6107388"/>
                <a:gd name="connsiteX13" fmla="*/ 3146893 w 5215811"/>
                <a:gd name="connsiteY13" fmla="*/ 5016296 h 6107388"/>
                <a:gd name="connsiteX14" fmla="*/ 3574114 w 5215811"/>
                <a:gd name="connsiteY14" fmla="*/ 4791124 h 6107388"/>
                <a:gd name="connsiteX15" fmla="*/ 4244948 w 5215811"/>
                <a:gd name="connsiteY15" fmla="*/ 4392664 h 6107388"/>
                <a:gd name="connsiteX16" fmla="*/ 4556385 w 5215811"/>
                <a:gd name="connsiteY16" fmla="*/ 3902656 h 6107388"/>
                <a:gd name="connsiteX17" fmla="*/ 4616354 w 5215811"/>
                <a:gd name="connsiteY17" fmla="*/ 2851680 h 6107388"/>
                <a:gd name="connsiteX18" fmla="*/ 4269266 w 5215811"/>
                <a:gd name="connsiteY18" fmla="*/ 1889625 h 6107388"/>
                <a:gd name="connsiteX19" fmla="*/ 2645976 w 5215811"/>
                <a:gd name="connsiteY19" fmla="*/ 671162 h 6107388"/>
                <a:gd name="connsiteX20" fmla="*/ 1648930 w 5215811"/>
                <a:gd name="connsiteY20" fmla="*/ 573017 h 6107388"/>
                <a:gd name="connsiteX21" fmla="*/ 771768 w 5215811"/>
                <a:gd name="connsiteY21" fmla="*/ 865882 h 6107388"/>
                <a:gd name="connsiteX22" fmla="*/ 433617 w 5215811"/>
                <a:gd name="connsiteY22" fmla="*/ 1119441 h 6107388"/>
                <a:gd name="connsiteX23" fmla="*/ 200571 w 5215811"/>
                <a:gd name="connsiteY23" fmla="*/ 1486480 h 6107388"/>
                <a:gd name="connsiteX24" fmla="*/ 47077 w 5215811"/>
                <a:gd name="connsiteY24" fmla="*/ 1753604 h 6107388"/>
                <a:gd name="connsiteX25" fmla="*/ 0 w 5215811"/>
                <a:gd name="connsiteY25" fmla="*/ 1831655 h 6107388"/>
                <a:gd name="connsiteX26" fmla="*/ 0 w 5215811"/>
                <a:gd name="connsiteY26" fmla="*/ 751112 h 6107388"/>
                <a:gd name="connsiteX27" fmla="*/ 6994 w 5215811"/>
                <a:gd name="connsiteY27" fmla="*/ 742614 h 6107388"/>
                <a:gd name="connsiteX28" fmla="*/ 484047 w 5215811"/>
                <a:gd name="connsiteY28" fmla="*/ 378777 h 6107388"/>
                <a:gd name="connsiteX29" fmla="*/ 1869139 w 5215811"/>
                <a:gd name="connsiteY29" fmla="*/ 9 h 6107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5811" h="6107388">
                  <a:moveTo>
                    <a:pt x="1869139" y="9"/>
                  </a:moveTo>
                  <a:cubicBezTo>
                    <a:pt x="2160924" y="-706"/>
                    <a:pt x="2465752" y="43039"/>
                    <a:pt x="2791149" y="130229"/>
                  </a:cubicBezTo>
                  <a:cubicBezTo>
                    <a:pt x="3651198" y="360678"/>
                    <a:pt x="4339884" y="907924"/>
                    <a:pt x="4760307" y="1608408"/>
                  </a:cubicBezTo>
                  <a:cubicBezTo>
                    <a:pt x="5188180" y="2321320"/>
                    <a:pt x="5338357" y="3192822"/>
                    <a:pt x="5108574" y="4050383"/>
                  </a:cubicBezTo>
                  <a:cubicBezTo>
                    <a:pt x="4880820" y="4900373"/>
                    <a:pt x="4152841" y="5098512"/>
                    <a:pt x="3434916" y="5503134"/>
                  </a:cubicBezTo>
                  <a:cubicBezTo>
                    <a:pt x="2717099" y="5907783"/>
                    <a:pt x="2005568" y="6266474"/>
                    <a:pt x="1137841" y="6033968"/>
                  </a:cubicBezTo>
                  <a:cubicBezTo>
                    <a:pt x="783079" y="5938910"/>
                    <a:pt x="479573" y="5790114"/>
                    <a:pt x="217555" y="5598945"/>
                  </a:cubicBezTo>
                  <a:lnTo>
                    <a:pt x="0" y="5419622"/>
                  </a:lnTo>
                  <a:lnTo>
                    <a:pt x="0" y="4571683"/>
                  </a:lnTo>
                  <a:lnTo>
                    <a:pt x="18056" y="4599282"/>
                  </a:lnTo>
                  <a:cubicBezTo>
                    <a:pt x="124071" y="4746782"/>
                    <a:pt x="237002" y="4875718"/>
                    <a:pt x="358324" y="4988154"/>
                  </a:cubicBezTo>
                  <a:cubicBezTo>
                    <a:pt x="621323" y="5231809"/>
                    <a:pt x="923667" y="5396979"/>
                    <a:pt x="1282741" y="5493193"/>
                  </a:cubicBezTo>
                  <a:cubicBezTo>
                    <a:pt x="1573894" y="5571207"/>
                    <a:pt x="1856732" y="5563878"/>
                    <a:pt x="2172794" y="5470630"/>
                  </a:cubicBezTo>
                  <a:cubicBezTo>
                    <a:pt x="2498985" y="5374183"/>
                    <a:pt x="2832844" y="5193315"/>
                    <a:pt x="3146893" y="5016296"/>
                  </a:cubicBezTo>
                  <a:cubicBezTo>
                    <a:pt x="3293538" y="4933641"/>
                    <a:pt x="3436182" y="4861160"/>
                    <a:pt x="3574114" y="4791124"/>
                  </a:cubicBezTo>
                  <a:cubicBezTo>
                    <a:pt x="3841238" y="4655550"/>
                    <a:pt x="4071901" y="4538375"/>
                    <a:pt x="4244948" y="4392664"/>
                  </a:cubicBezTo>
                  <a:cubicBezTo>
                    <a:pt x="4405844" y="4257259"/>
                    <a:pt x="4501845" y="4106204"/>
                    <a:pt x="4556385" y="3902656"/>
                  </a:cubicBezTo>
                  <a:cubicBezTo>
                    <a:pt x="4649063" y="3556776"/>
                    <a:pt x="4669271" y="3203187"/>
                    <a:pt x="4616354" y="2851680"/>
                  </a:cubicBezTo>
                  <a:cubicBezTo>
                    <a:pt x="4565198" y="2511774"/>
                    <a:pt x="4448474" y="2188147"/>
                    <a:pt x="4269266" y="1889625"/>
                  </a:cubicBezTo>
                  <a:cubicBezTo>
                    <a:pt x="3907781" y="1287586"/>
                    <a:pt x="3331245" y="854780"/>
                    <a:pt x="2645976" y="671162"/>
                  </a:cubicBezTo>
                  <a:cubicBezTo>
                    <a:pt x="2278249" y="572630"/>
                    <a:pt x="1952074" y="540526"/>
                    <a:pt x="1648930" y="573017"/>
                  </a:cubicBezTo>
                  <a:cubicBezTo>
                    <a:pt x="1351746" y="604901"/>
                    <a:pt x="1064785" y="700731"/>
                    <a:pt x="771768" y="865882"/>
                  </a:cubicBezTo>
                  <a:cubicBezTo>
                    <a:pt x="568061" y="980657"/>
                    <a:pt x="486465" y="1058486"/>
                    <a:pt x="433617" y="1119441"/>
                  </a:cubicBezTo>
                  <a:cubicBezTo>
                    <a:pt x="358307" y="1206256"/>
                    <a:pt x="292149" y="1323808"/>
                    <a:pt x="200571" y="1486480"/>
                  </a:cubicBezTo>
                  <a:cubicBezTo>
                    <a:pt x="156644" y="1564432"/>
                    <a:pt x="106654" y="1653214"/>
                    <a:pt x="47077" y="1753604"/>
                  </a:cubicBezTo>
                  <a:lnTo>
                    <a:pt x="0" y="1831655"/>
                  </a:lnTo>
                  <a:lnTo>
                    <a:pt x="0" y="751112"/>
                  </a:lnTo>
                  <a:lnTo>
                    <a:pt x="6994" y="742614"/>
                  </a:lnTo>
                  <a:cubicBezTo>
                    <a:pt x="117721" y="617683"/>
                    <a:pt x="259696" y="505222"/>
                    <a:pt x="484047" y="378777"/>
                  </a:cubicBezTo>
                  <a:cubicBezTo>
                    <a:pt x="932751" y="125890"/>
                    <a:pt x="1382831" y="1200"/>
                    <a:pt x="1869139" y="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0" name="Freeform: Shape 29">
              <a:extLst>
                <a:ext uri="{FF2B5EF4-FFF2-40B4-BE49-F238E27FC236}">
                  <a16:creationId xmlns:a16="http://schemas.microsoft.com/office/drawing/2014/main" id="{4BBCC2F4-EFA7-4AF4-B538-AC4022D90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319367"/>
              <a:ext cx="5217956" cy="6100079"/>
            </a:xfrm>
            <a:custGeom>
              <a:avLst/>
              <a:gdLst>
                <a:gd name="connsiteX0" fmla="*/ 1951393 w 5217956"/>
                <a:gd name="connsiteY0" fmla="*/ 82 h 6100079"/>
                <a:gd name="connsiteX1" fmla="*/ 2855177 w 5217956"/>
                <a:gd name="connsiteY1" fmla="*/ 125419 h 6100079"/>
                <a:gd name="connsiteX2" fmla="*/ 4779341 w 5217956"/>
                <a:gd name="connsiteY2" fmla="*/ 1591542 h 6100079"/>
                <a:gd name="connsiteX3" fmla="*/ 5108573 w 5217956"/>
                <a:gd name="connsiteY3" fmla="*/ 4028416 h 6100079"/>
                <a:gd name="connsiteX4" fmla="*/ 3459358 w 5217956"/>
                <a:gd name="connsiteY4" fmla="*/ 5487716 h 6100079"/>
                <a:gd name="connsiteX5" fmla="*/ 1203274 w 5217956"/>
                <a:gd name="connsiteY5" fmla="*/ 6029534 h 6100079"/>
                <a:gd name="connsiteX6" fmla="*/ 59920 w 5217956"/>
                <a:gd name="connsiteY6" fmla="*/ 5396467 h 6100079"/>
                <a:gd name="connsiteX7" fmla="*/ 0 w 5217956"/>
                <a:gd name="connsiteY7" fmla="*/ 5333382 h 6100079"/>
                <a:gd name="connsiteX8" fmla="*/ 0 w 5217956"/>
                <a:gd name="connsiteY8" fmla="*/ 4205833 h 6100079"/>
                <a:gd name="connsiteX9" fmla="*/ 58036 w 5217956"/>
                <a:gd name="connsiteY9" fmla="*/ 4310048 h 6100079"/>
                <a:gd name="connsiteX10" fmla="*/ 520779 w 5217956"/>
                <a:gd name="connsiteY10" fmla="*/ 4907591 h 6100079"/>
                <a:gd name="connsiteX11" fmla="*/ 1377154 w 5217956"/>
                <a:gd name="connsiteY11" fmla="*/ 5380604 h 6100079"/>
                <a:gd name="connsiteX12" fmla="*/ 3123340 w 5217956"/>
                <a:gd name="connsiteY12" fmla="*/ 4905715 h 6100079"/>
                <a:gd name="connsiteX13" fmla="*/ 3547863 w 5217956"/>
                <a:gd name="connsiteY13" fmla="*/ 4676342 h 6100079"/>
                <a:gd name="connsiteX14" fmla="*/ 4186753 w 5217956"/>
                <a:gd name="connsiteY14" fmla="*/ 4289376 h 6100079"/>
                <a:gd name="connsiteX15" fmla="*/ 4459565 w 5217956"/>
                <a:gd name="connsiteY15" fmla="*/ 3854399 h 6100079"/>
                <a:gd name="connsiteX16" fmla="*/ 4521015 w 5217956"/>
                <a:gd name="connsiteY16" fmla="*/ 2849377 h 6100079"/>
                <a:gd name="connsiteX17" fmla="*/ 4199723 w 5217956"/>
                <a:gd name="connsiteY17" fmla="*/ 1931213 h 6100079"/>
                <a:gd name="connsiteX18" fmla="*/ 2681217 w 5217956"/>
                <a:gd name="connsiteY18" fmla="*/ 774211 h 6100079"/>
                <a:gd name="connsiteX19" fmla="*/ 926547 w 5217956"/>
                <a:gd name="connsiteY19" fmla="*/ 967112 h 6100079"/>
                <a:gd name="connsiteX20" fmla="*/ 622677 w 5217956"/>
                <a:gd name="connsiteY20" fmla="*/ 1197863 h 6100079"/>
                <a:gd name="connsiteX21" fmla="*/ 404892 w 5217956"/>
                <a:gd name="connsiteY21" fmla="*/ 1547314 h 6100079"/>
                <a:gd name="connsiteX22" fmla="*/ 40135 w 5217956"/>
                <a:gd name="connsiteY22" fmla="*/ 2159090 h 6100079"/>
                <a:gd name="connsiteX23" fmla="*/ 0 w 5217956"/>
                <a:gd name="connsiteY23" fmla="*/ 2219367 h 6100079"/>
                <a:gd name="connsiteX24" fmla="*/ 0 w 5217956"/>
                <a:gd name="connsiteY24" fmla="*/ 915659 h 6100079"/>
                <a:gd name="connsiteX25" fmla="*/ 58609 w 5217956"/>
                <a:gd name="connsiteY25" fmla="*/ 828051 h 6100079"/>
                <a:gd name="connsiteX26" fmla="*/ 590688 w 5217956"/>
                <a:gd name="connsiteY26" fmla="*/ 385385 h 6100079"/>
                <a:gd name="connsiteX27" fmla="*/ 1951393 w 5217956"/>
                <a:gd name="connsiteY27"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217956" h="6100079">
                  <a:moveTo>
                    <a:pt x="1951393" y="82"/>
                  </a:moveTo>
                  <a:cubicBezTo>
                    <a:pt x="2237631" y="-2119"/>
                    <a:pt x="2536431" y="40011"/>
                    <a:pt x="2855177" y="125419"/>
                  </a:cubicBezTo>
                  <a:cubicBezTo>
                    <a:pt x="3697704" y="351173"/>
                    <a:pt x="4370490" y="894159"/>
                    <a:pt x="4779341" y="1591542"/>
                  </a:cubicBezTo>
                  <a:cubicBezTo>
                    <a:pt x="5195534" y="2301324"/>
                    <a:pt x="5338356" y="3170855"/>
                    <a:pt x="5108573" y="4028416"/>
                  </a:cubicBezTo>
                  <a:cubicBezTo>
                    <a:pt x="4880819" y="4878406"/>
                    <a:pt x="4165603" y="5079965"/>
                    <a:pt x="3459358" y="5487716"/>
                  </a:cubicBezTo>
                  <a:cubicBezTo>
                    <a:pt x="2753114" y="5895466"/>
                    <a:pt x="2053264" y="6257288"/>
                    <a:pt x="1203274" y="6029534"/>
                  </a:cubicBezTo>
                  <a:cubicBezTo>
                    <a:pt x="739884" y="5905369"/>
                    <a:pt x="366399" y="5685345"/>
                    <a:pt x="59920" y="5396467"/>
                  </a:cubicBezTo>
                  <a:lnTo>
                    <a:pt x="0" y="5333382"/>
                  </a:lnTo>
                  <a:lnTo>
                    <a:pt x="0" y="4205833"/>
                  </a:lnTo>
                  <a:lnTo>
                    <a:pt x="58036" y="4310048"/>
                  </a:lnTo>
                  <a:cubicBezTo>
                    <a:pt x="197935" y="4550245"/>
                    <a:pt x="350594" y="4747142"/>
                    <a:pt x="520779" y="4907591"/>
                  </a:cubicBezTo>
                  <a:cubicBezTo>
                    <a:pt x="763600" y="5136565"/>
                    <a:pt x="1043821" y="5291288"/>
                    <a:pt x="1377154" y="5380604"/>
                  </a:cubicBezTo>
                  <a:cubicBezTo>
                    <a:pt x="1963029" y="5537589"/>
                    <a:pt x="2470519" y="5282804"/>
                    <a:pt x="3123340" y="4905715"/>
                  </a:cubicBezTo>
                  <a:cubicBezTo>
                    <a:pt x="3269800" y="4821157"/>
                    <a:pt x="3411134" y="4747512"/>
                    <a:pt x="3547863" y="4676342"/>
                  </a:cubicBezTo>
                  <a:cubicBezTo>
                    <a:pt x="3804497" y="4542710"/>
                    <a:pt x="4026085" y="4427393"/>
                    <a:pt x="4186753" y="4289376"/>
                  </a:cubicBezTo>
                  <a:cubicBezTo>
                    <a:pt x="4329009" y="4167293"/>
                    <a:pt x="4410589" y="4037181"/>
                    <a:pt x="4459565" y="3854399"/>
                  </a:cubicBezTo>
                  <a:cubicBezTo>
                    <a:pt x="4548302" y="3523229"/>
                    <a:pt x="4568981" y="3185183"/>
                    <a:pt x="4521015" y="2849377"/>
                  </a:cubicBezTo>
                  <a:cubicBezTo>
                    <a:pt x="4474709" y="2524680"/>
                    <a:pt x="4366564" y="2215756"/>
                    <a:pt x="4199723" y="1931213"/>
                  </a:cubicBezTo>
                  <a:cubicBezTo>
                    <a:pt x="3863270" y="1357325"/>
                    <a:pt x="3323982" y="946439"/>
                    <a:pt x="2681217" y="774211"/>
                  </a:cubicBezTo>
                  <a:cubicBezTo>
                    <a:pt x="2001139" y="591984"/>
                    <a:pt x="1476322" y="649699"/>
                    <a:pt x="926547" y="967112"/>
                  </a:cubicBezTo>
                  <a:cubicBezTo>
                    <a:pt x="740730" y="1074393"/>
                    <a:pt x="668642" y="1143989"/>
                    <a:pt x="622677" y="1197863"/>
                  </a:cubicBezTo>
                  <a:cubicBezTo>
                    <a:pt x="555599" y="1276450"/>
                    <a:pt x="492360" y="1390031"/>
                    <a:pt x="404892" y="1547314"/>
                  </a:cubicBezTo>
                  <a:cubicBezTo>
                    <a:pt x="317047" y="1705133"/>
                    <a:pt x="204816" y="1906756"/>
                    <a:pt x="40135" y="2159090"/>
                  </a:cubicBezTo>
                  <a:lnTo>
                    <a:pt x="0" y="2219367"/>
                  </a:lnTo>
                  <a:lnTo>
                    <a:pt x="0" y="915659"/>
                  </a:lnTo>
                  <a:lnTo>
                    <a:pt x="58609" y="828051"/>
                  </a:lnTo>
                  <a:cubicBezTo>
                    <a:pt x="177453" y="670481"/>
                    <a:pt x="325846" y="538291"/>
                    <a:pt x="590688" y="385385"/>
                  </a:cubicBezTo>
                  <a:cubicBezTo>
                    <a:pt x="1032158" y="130559"/>
                    <a:pt x="1474329" y="3750"/>
                    <a:pt x="1951393"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1" name="Freeform: Shape 30">
              <a:extLst>
                <a:ext uri="{FF2B5EF4-FFF2-40B4-BE49-F238E27FC236}">
                  <a16:creationId xmlns:a16="http://schemas.microsoft.com/office/drawing/2014/main" id="{2A9D1364-B6A3-44CB-9FBA-C528F0CE90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319367"/>
              <a:ext cx="5217957" cy="6100079"/>
            </a:xfrm>
            <a:custGeom>
              <a:avLst/>
              <a:gdLst>
                <a:gd name="connsiteX0" fmla="*/ 1951394 w 5217957"/>
                <a:gd name="connsiteY0" fmla="*/ 82 h 6100079"/>
                <a:gd name="connsiteX1" fmla="*/ 2855178 w 5217957"/>
                <a:gd name="connsiteY1" fmla="*/ 125419 h 6100079"/>
                <a:gd name="connsiteX2" fmla="*/ 4779341 w 5217957"/>
                <a:gd name="connsiteY2" fmla="*/ 1591542 h 6100079"/>
                <a:gd name="connsiteX3" fmla="*/ 5108574 w 5217957"/>
                <a:gd name="connsiteY3" fmla="*/ 4028416 h 6100079"/>
                <a:gd name="connsiteX4" fmla="*/ 3459359 w 5217957"/>
                <a:gd name="connsiteY4" fmla="*/ 5487716 h 6100079"/>
                <a:gd name="connsiteX5" fmla="*/ 1203275 w 5217957"/>
                <a:gd name="connsiteY5" fmla="*/ 6029534 h 6100079"/>
                <a:gd name="connsiteX6" fmla="*/ 59921 w 5217957"/>
                <a:gd name="connsiteY6" fmla="*/ 5396467 h 6100079"/>
                <a:gd name="connsiteX7" fmla="*/ 0 w 5217957"/>
                <a:gd name="connsiteY7" fmla="*/ 5333381 h 6100079"/>
                <a:gd name="connsiteX8" fmla="*/ 0 w 5217957"/>
                <a:gd name="connsiteY8" fmla="*/ 4427327 h 6100079"/>
                <a:gd name="connsiteX9" fmla="*/ 112056 w 5217957"/>
                <a:gd name="connsiteY9" fmla="*/ 4602502 h 6100079"/>
                <a:gd name="connsiteX10" fmla="*/ 443875 w 5217957"/>
                <a:gd name="connsiteY10" fmla="*/ 4989110 h 6100079"/>
                <a:gd name="connsiteX11" fmla="*/ 1348175 w 5217957"/>
                <a:gd name="connsiteY11" fmla="*/ 5488759 h 6100079"/>
                <a:gd name="connsiteX12" fmla="*/ 2221463 w 5217957"/>
                <a:gd name="connsiteY12" fmla="*/ 5461704 h 6100079"/>
                <a:gd name="connsiteX13" fmla="*/ 3179339 w 5217957"/>
                <a:gd name="connsiteY13" fmla="*/ 5003023 h 6100079"/>
                <a:gd name="connsiteX14" fmla="*/ 3599638 w 5217957"/>
                <a:gd name="connsiteY14" fmla="*/ 4775996 h 6100079"/>
                <a:gd name="connsiteX15" fmla="*/ 4259765 w 5217957"/>
                <a:gd name="connsiteY15" fmla="*/ 4374667 h 6100079"/>
                <a:gd name="connsiteX16" fmla="*/ 4567742 w 5217957"/>
                <a:gd name="connsiteY16" fmla="*/ 3883732 h 6100079"/>
                <a:gd name="connsiteX17" fmla="*/ 4631929 w 5217957"/>
                <a:gd name="connsiteY17" fmla="*/ 2833886 h 6100079"/>
                <a:gd name="connsiteX18" fmla="*/ 4296412 w 5217957"/>
                <a:gd name="connsiteY18" fmla="*/ 1874932 h 6100079"/>
                <a:gd name="connsiteX19" fmla="*/ 2710219 w 5217957"/>
                <a:gd name="connsiteY19" fmla="*/ 666410 h 6100079"/>
                <a:gd name="connsiteX20" fmla="*/ 1732642 w 5217957"/>
                <a:gd name="connsiteY20" fmla="*/ 573480 h 6100079"/>
                <a:gd name="connsiteX21" fmla="*/ 870621 w 5217957"/>
                <a:gd name="connsiteY21" fmla="*/ 870402 h 6100079"/>
                <a:gd name="connsiteX22" fmla="*/ 537555 w 5217957"/>
                <a:gd name="connsiteY22" fmla="*/ 1125324 h 6100079"/>
                <a:gd name="connsiteX23" fmla="*/ 306995 w 5217957"/>
                <a:gd name="connsiteY23" fmla="*/ 1493030 h 6100079"/>
                <a:gd name="connsiteX24" fmla="*/ 23579 w 5217957"/>
                <a:gd name="connsiteY24" fmla="*/ 1977465 h 6100079"/>
                <a:gd name="connsiteX25" fmla="*/ 0 w 5217957"/>
                <a:gd name="connsiteY25" fmla="*/ 2014291 h 6100079"/>
                <a:gd name="connsiteX26" fmla="*/ 0 w 5217957"/>
                <a:gd name="connsiteY26" fmla="*/ 915660 h 6100079"/>
                <a:gd name="connsiteX27" fmla="*/ 58609 w 5217957"/>
                <a:gd name="connsiteY27" fmla="*/ 828051 h 6100079"/>
                <a:gd name="connsiteX28" fmla="*/ 590689 w 5217957"/>
                <a:gd name="connsiteY28" fmla="*/ 385385 h 6100079"/>
                <a:gd name="connsiteX29" fmla="*/ 1951394 w 5217957"/>
                <a:gd name="connsiteY29"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7957" h="6100079">
                  <a:moveTo>
                    <a:pt x="1951394" y="82"/>
                  </a:moveTo>
                  <a:cubicBezTo>
                    <a:pt x="2237632" y="-2119"/>
                    <a:pt x="2536431" y="40011"/>
                    <a:pt x="2855178" y="125419"/>
                  </a:cubicBezTo>
                  <a:cubicBezTo>
                    <a:pt x="3697704" y="351173"/>
                    <a:pt x="4370491" y="894159"/>
                    <a:pt x="4779341" y="1591542"/>
                  </a:cubicBezTo>
                  <a:cubicBezTo>
                    <a:pt x="5195535" y="2301324"/>
                    <a:pt x="5338357" y="3170855"/>
                    <a:pt x="5108574" y="4028416"/>
                  </a:cubicBezTo>
                  <a:cubicBezTo>
                    <a:pt x="4880820" y="4878406"/>
                    <a:pt x="4165604" y="5079965"/>
                    <a:pt x="3459359" y="5487716"/>
                  </a:cubicBezTo>
                  <a:cubicBezTo>
                    <a:pt x="2753115" y="5895466"/>
                    <a:pt x="2053265" y="6257288"/>
                    <a:pt x="1203275" y="6029534"/>
                  </a:cubicBezTo>
                  <a:cubicBezTo>
                    <a:pt x="739885" y="5905369"/>
                    <a:pt x="366400" y="5685345"/>
                    <a:pt x="59921" y="5396467"/>
                  </a:cubicBezTo>
                  <a:lnTo>
                    <a:pt x="0" y="5333381"/>
                  </a:lnTo>
                  <a:lnTo>
                    <a:pt x="0" y="4427327"/>
                  </a:lnTo>
                  <a:lnTo>
                    <a:pt x="112056" y="4602502"/>
                  </a:lnTo>
                  <a:cubicBezTo>
                    <a:pt x="215300" y="4749260"/>
                    <a:pt x="325419" y="4877443"/>
                    <a:pt x="443875" y="4989110"/>
                  </a:cubicBezTo>
                  <a:cubicBezTo>
                    <a:pt x="700709" y="5231113"/>
                    <a:pt x="996455" y="5394516"/>
                    <a:pt x="1348175" y="5488759"/>
                  </a:cubicBezTo>
                  <a:cubicBezTo>
                    <a:pt x="1633379" y="5565179"/>
                    <a:pt x="1910917" y="5556430"/>
                    <a:pt x="2221463" y="5461704"/>
                  </a:cubicBezTo>
                  <a:cubicBezTo>
                    <a:pt x="2541923" y="5363721"/>
                    <a:pt x="2870374" y="5181404"/>
                    <a:pt x="3179339" y="5003023"/>
                  </a:cubicBezTo>
                  <a:cubicBezTo>
                    <a:pt x="3323713" y="4919760"/>
                    <a:pt x="3463978" y="4846641"/>
                    <a:pt x="3599638" y="4775996"/>
                  </a:cubicBezTo>
                  <a:cubicBezTo>
                    <a:pt x="3862436" y="4639263"/>
                    <a:pt x="4089314" y="4521074"/>
                    <a:pt x="4259765" y="4374667"/>
                  </a:cubicBezTo>
                  <a:cubicBezTo>
                    <a:pt x="4418282" y="4238625"/>
                    <a:pt x="4513201" y="4087280"/>
                    <a:pt x="4567742" y="3883732"/>
                  </a:cubicBezTo>
                  <a:cubicBezTo>
                    <a:pt x="4660420" y="3537853"/>
                    <a:pt x="4682033" y="3184640"/>
                    <a:pt x="4631929" y="2833886"/>
                  </a:cubicBezTo>
                  <a:cubicBezTo>
                    <a:pt x="4583584" y="2494734"/>
                    <a:pt x="4470646" y="2172121"/>
                    <a:pt x="4296412" y="1874932"/>
                  </a:cubicBezTo>
                  <a:cubicBezTo>
                    <a:pt x="3944879" y="1275559"/>
                    <a:pt x="3381537" y="846289"/>
                    <a:pt x="2710219" y="666410"/>
                  </a:cubicBezTo>
                  <a:cubicBezTo>
                    <a:pt x="2349955" y="569877"/>
                    <a:pt x="2030161" y="539483"/>
                    <a:pt x="1732642" y="573480"/>
                  </a:cubicBezTo>
                  <a:cubicBezTo>
                    <a:pt x="1440866" y="606814"/>
                    <a:pt x="1158880" y="703976"/>
                    <a:pt x="870621" y="870402"/>
                  </a:cubicBezTo>
                  <a:cubicBezTo>
                    <a:pt x="670160" y="986048"/>
                    <a:pt x="589753" y="1064195"/>
                    <a:pt x="537555" y="1125324"/>
                  </a:cubicBezTo>
                  <a:cubicBezTo>
                    <a:pt x="463218" y="1212400"/>
                    <a:pt x="397708" y="1330125"/>
                    <a:pt x="306995" y="1493030"/>
                  </a:cubicBezTo>
                  <a:cubicBezTo>
                    <a:pt x="234596" y="1623167"/>
                    <a:pt x="145436" y="1783409"/>
                    <a:pt x="23579" y="1977465"/>
                  </a:cubicBezTo>
                  <a:lnTo>
                    <a:pt x="0" y="2014291"/>
                  </a:lnTo>
                  <a:lnTo>
                    <a:pt x="0" y="915660"/>
                  </a:lnTo>
                  <a:lnTo>
                    <a:pt x="58609" y="828051"/>
                  </a:lnTo>
                  <a:cubicBezTo>
                    <a:pt x="177453" y="670481"/>
                    <a:pt x="325847" y="538291"/>
                    <a:pt x="590689" y="385385"/>
                  </a:cubicBezTo>
                  <a:cubicBezTo>
                    <a:pt x="1032159" y="130559"/>
                    <a:pt x="1474330" y="3750"/>
                    <a:pt x="1951394"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C8FDCE71-E24A-A352-17BC-F108104399FD}"/>
              </a:ext>
            </a:extLst>
          </p:cNvPr>
          <p:cNvSpPr>
            <a:spLocks noGrp="1"/>
          </p:cNvSpPr>
          <p:nvPr>
            <p:ph type="title"/>
          </p:nvPr>
        </p:nvSpPr>
        <p:spPr>
          <a:xfrm>
            <a:off x="144780" y="754062"/>
            <a:ext cx="4268470" cy="4789487"/>
          </a:xfrm>
        </p:spPr>
        <p:txBody>
          <a:bodyPr>
            <a:normAutofit/>
          </a:bodyPr>
          <a:lstStyle/>
          <a:p>
            <a:r>
              <a:rPr lang="en-GB" sz="3600" dirty="0">
                <a:solidFill>
                  <a:schemeClr val="tx2"/>
                </a:solidFill>
              </a:rPr>
              <a:t>Links and Resources</a:t>
            </a:r>
          </a:p>
        </p:txBody>
      </p:sp>
      <p:sp>
        <p:nvSpPr>
          <p:cNvPr id="15" name="Content Placeholder 2">
            <a:extLst>
              <a:ext uri="{FF2B5EF4-FFF2-40B4-BE49-F238E27FC236}">
                <a16:creationId xmlns:a16="http://schemas.microsoft.com/office/drawing/2014/main" id="{084BB834-CB49-8DD0-B9C3-5B74548F34A9}"/>
              </a:ext>
            </a:extLst>
          </p:cNvPr>
          <p:cNvSpPr>
            <a:spLocks noGrp="1"/>
          </p:cNvSpPr>
          <p:nvPr>
            <p:ph idx="1"/>
          </p:nvPr>
        </p:nvSpPr>
        <p:spPr>
          <a:xfrm>
            <a:off x="5165335" y="-1"/>
            <a:ext cx="7026359" cy="6857999"/>
          </a:xfrm>
        </p:spPr>
        <p:txBody>
          <a:bodyPr anchor="ctr">
            <a:normAutofit/>
          </a:bodyPr>
          <a:lstStyle/>
          <a:p>
            <a:r>
              <a:rPr lang="en-GB" sz="1500" dirty="0">
                <a:solidFill>
                  <a:schemeClr val="tx2"/>
                </a:solidFill>
              </a:rPr>
              <a:t>Forth – A New Synthesis  </a:t>
            </a:r>
            <a:r>
              <a:rPr lang="en-GB" sz="1500" dirty="0">
                <a:solidFill>
                  <a:schemeClr val="tx2"/>
                </a:solidFill>
                <a:hlinkClick r:id="rId2"/>
              </a:rPr>
              <a:t>http://www.euroforth.org/ef18/papers/hoffmann.pdf</a:t>
            </a:r>
            <a:endParaRPr lang="en-GB" sz="1500" dirty="0">
              <a:solidFill>
                <a:schemeClr val="tx2"/>
              </a:solidFill>
            </a:endParaRPr>
          </a:p>
          <a:p>
            <a:r>
              <a:rPr lang="en-GB" sz="1500" dirty="0" err="1">
                <a:solidFill>
                  <a:schemeClr val="tx2"/>
                </a:solidFill>
              </a:rPr>
              <a:t>eForth</a:t>
            </a:r>
            <a:r>
              <a:rPr lang="en-GB" sz="1500" dirty="0">
                <a:solidFill>
                  <a:schemeClr val="tx2"/>
                </a:solidFill>
              </a:rPr>
              <a:t> C.H. Ting - </a:t>
            </a:r>
            <a:r>
              <a:rPr lang="en-GB" sz="1500" dirty="0">
                <a:solidFill>
                  <a:schemeClr val="tx2"/>
                </a:solidFill>
                <a:hlinkClick r:id="rId3"/>
              </a:rPr>
              <a:t>http://www.exemark.com/FORTH/eForthOverviewv5.pdf</a:t>
            </a:r>
            <a:endParaRPr lang="en-GB" sz="1500" dirty="0">
              <a:solidFill>
                <a:schemeClr val="tx2"/>
              </a:solidFill>
            </a:endParaRPr>
          </a:p>
          <a:p>
            <a:r>
              <a:rPr lang="en-GB" sz="1500" dirty="0" err="1">
                <a:solidFill>
                  <a:schemeClr val="tx2"/>
                </a:solidFill>
              </a:rPr>
              <a:t>Tytzyme</a:t>
            </a:r>
            <a:r>
              <a:rPr lang="en-GB" sz="1500" dirty="0">
                <a:solidFill>
                  <a:schemeClr val="tx2"/>
                </a:solidFill>
              </a:rPr>
              <a:t> -Ward Cunningham  </a:t>
            </a:r>
            <a:r>
              <a:rPr lang="en-GB" sz="1500" dirty="0">
                <a:solidFill>
                  <a:schemeClr val="tx2"/>
                </a:solidFill>
                <a:hlinkClick r:id="rId4"/>
              </a:rPr>
              <a:t>https://github.com/WardCunningham/Txtzyme</a:t>
            </a:r>
            <a:endParaRPr lang="en-GB" sz="1500" dirty="0">
              <a:solidFill>
                <a:schemeClr val="tx2"/>
              </a:solidFill>
            </a:endParaRPr>
          </a:p>
          <a:p>
            <a:r>
              <a:rPr lang="en-GB" sz="1500" dirty="0" err="1">
                <a:solidFill>
                  <a:schemeClr val="tx2"/>
                </a:solidFill>
              </a:rPr>
              <a:t>TinyForth</a:t>
            </a:r>
            <a:r>
              <a:rPr lang="en-GB" sz="1500" dirty="0">
                <a:solidFill>
                  <a:schemeClr val="tx2"/>
                </a:solidFill>
              </a:rPr>
              <a:t> - </a:t>
            </a:r>
            <a:r>
              <a:rPr lang="en-GB" sz="1500" b="0" dirty="0">
                <a:solidFill>
                  <a:schemeClr val="tx2"/>
                </a:solidFill>
                <a:effectLst/>
              </a:rPr>
              <a:t>T. Nakagawa </a:t>
            </a:r>
            <a:r>
              <a:rPr lang="en-GB" sz="1500" dirty="0">
                <a:solidFill>
                  <a:schemeClr val="tx2"/>
                </a:solidFill>
              </a:rPr>
              <a:t> </a:t>
            </a:r>
            <a:r>
              <a:rPr lang="en-GB" sz="1500" dirty="0">
                <a:solidFill>
                  <a:schemeClr val="tx2"/>
                </a:solidFill>
                <a:hlinkClick r:id="rId5"/>
              </a:rPr>
              <a:t>http://middleriver.chagasi.com/electronics/tforth.html</a:t>
            </a:r>
            <a:endParaRPr lang="en-GB" sz="1500" dirty="0">
              <a:solidFill>
                <a:schemeClr val="tx2"/>
              </a:solidFill>
            </a:endParaRPr>
          </a:p>
          <a:p>
            <a:r>
              <a:rPr lang="en-GB" sz="1500" dirty="0">
                <a:solidFill>
                  <a:schemeClr val="tx2"/>
                </a:solidFill>
              </a:rPr>
              <a:t>SIMPL -  </a:t>
            </a:r>
            <a:r>
              <a:rPr lang="en-GB" sz="1500" dirty="0">
                <a:solidFill>
                  <a:schemeClr val="tx2"/>
                </a:solidFill>
                <a:hlinkClick r:id="rId6"/>
              </a:rPr>
              <a:t>https://github.com/monsonite/SIMPL</a:t>
            </a:r>
            <a:endParaRPr lang="en-GB" sz="1500" dirty="0">
              <a:solidFill>
                <a:schemeClr val="tx2"/>
              </a:solidFill>
            </a:endParaRPr>
          </a:p>
          <a:p>
            <a:r>
              <a:rPr lang="en-GB" sz="1500" dirty="0">
                <a:solidFill>
                  <a:schemeClr val="tx2"/>
                </a:solidFill>
              </a:rPr>
              <a:t>STABLE -  </a:t>
            </a:r>
            <a:r>
              <a:rPr lang="en-GB" sz="1500" dirty="0">
                <a:solidFill>
                  <a:schemeClr val="tx2"/>
                </a:solidFill>
                <a:hlinkClick r:id="rId7"/>
              </a:rPr>
              <a:t>https://w3group.de/stable.html</a:t>
            </a:r>
            <a:endParaRPr lang="en-GB" sz="1500" dirty="0">
              <a:solidFill>
                <a:schemeClr val="tx2"/>
              </a:solidFill>
            </a:endParaRPr>
          </a:p>
          <a:p>
            <a:r>
              <a:rPr lang="en-GB" sz="1500" dirty="0">
                <a:solidFill>
                  <a:schemeClr val="tx2"/>
                </a:solidFill>
              </a:rPr>
              <a:t>MINT (Z80) -  </a:t>
            </a:r>
            <a:r>
              <a:rPr lang="en-GB" sz="1500" dirty="0">
                <a:solidFill>
                  <a:schemeClr val="tx2"/>
                </a:solidFill>
                <a:hlinkClick r:id="rId8"/>
              </a:rPr>
              <a:t>https://github.com/orgMINT</a:t>
            </a:r>
            <a:endParaRPr lang="en-GB" sz="1500" dirty="0">
              <a:solidFill>
                <a:schemeClr val="tx2"/>
              </a:solidFill>
            </a:endParaRPr>
          </a:p>
          <a:p>
            <a:r>
              <a:rPr lang="en-GB" sz="1500" dirty="0">
                <a:solidFill>
                  <a:schemeClr val="tx2"/>
                </a:solidFill>
              </a:rPr>
              <a:t>MINT (6502) -  </a:t>
            </a:r>
            <a:r>
              <a:rPr lang="en-GB" sz="1500" dirty="0">
                <a:solidFill>
                  <a:schemeClr val="tx2"/>
                </a:solidFill>
                <a:hlinkClick r:id="rId9"/>
              </a:rPr>
              <a:t>https://github.com/agsb/6502.MINT</a:t>
            </a:r>
            <a:endParaRPr lang="en-GB" sz="1500" dirty="0">
              <a:solidFill>
                <a:schemeClr val="tx2"/>
              </a:solidFill>
            </a:endParaRPr>
          </a:p>
          <a:p>
            <a:r>
              <a:rPr lang="en-GB" sz="1500" dirty="0">
                <a:solidFill>
                  <a:schemeClr val="tx2"/>
                </a:solidFill>
              </a:rPr>
              <a:t>CMINT -  </a:t>
            </a:r>
            <a:r>
              <a:rPr lang="en-GB" sz="1500" dirty="0">
                <a:solidFill>
                  <a:schemeClr val="tx2"/>
                </a:solidFill>
                <a:hlinkClick r:id="rId10"/>
              </a:rPr>
              <a:t>https://github.com/trozodejamon/CMINT</a:t>
            </a:r>
            <a:endParaRPr lang="en-GB" sz="1500" dirty="0">
              <a:solidFill>
                <a:schemeClr val="tx2"/>
              </a:solidFill>
            </a:endParaRPr>
          </a:p>
          <a:p>
            <a:r>
              <a:rPr lang="en-GB" sz="1500" dirty="0">
                <a:solidFill>
                  <a:schemeClr val="tx2"/>
                </a:solidFill>
              </a:rPr>
              <a:t>MINT Computing  - </a:t>
            </a:r>
            <a:r>
              <a:rPr lang="en-GB" sz="1500" dirty="0">
                <a:solidFill>
                  <a:schemeClr val="tx2"/>
                </a:solidFill>
                <a:hlinkClick r:id="rId11"/>
              </a:rPr>
              <a:t>https://www.facebook.com/groups/278238447530031</a:t>
            </a:r>
            <a:endParaRPr lang="en-GB" sz="1500" dirty="0">
              <a:solidFill>
                <a:schemeClr val="tx2"/>
              </a:solidFill>
            </a:endParaRPr>
          </a:p>
          <a:p>
            <a:r>
              <a:rPr lang="en-GB" sz="1500" dirty="0">
                <a:solidFill>
                  <a:schemeClr val="tx2"/>
                </a:solidFill>
              </a:rPr>
              <a:t>Minimalist Computing </a:t>
            </a:r>
            <a:r>
              <a:rPr lang="en-GB" sz="1500" dirty="0">
                <a:solidFill>
                  <a:schemeClr val="tx2"/>
                </a:solidFill>
                <a:hlinkClick r:id="rId12"/>
              </a:rPr>
              <a:t>https://www.facebook.com/groups/minimalistcomputing</a:t>
            </a:r>
            <a:endParaRPr lang="en-GB" sz="1500" dirty="0">
              <a:solidFill>
                <a:schemeClr val="tx2"/>
              </a:solidFill>
            </a:endParaRPr>
          </a:p>
          <a:p>
            <a:endParaRPr lang="en-GB" sz="1500" dirty="0">
              <a:solidFill>
                <a:schemeClr val="tx2"/>
              </a:solidFill>
            </a:endParaRPr>
          </a:p>
          <a:p>
            <a:endParaRPr lang="en-GB" sz="1500" dirty="0">
              <a:solidFill>
                <a:schemeClr val="tx2"/>
              </a:solidFill>
            </a:endParaRPr>
          </a:p>
          <a:p>
            <a:endParaRPr lang="en-GB" sz="1500" dirty="0">
              <a:solidFill>
                <a:schemeClr val="tx2"/>
              </a:solidFill>
            </a:endParaRPr>
          </a:p>
        </p:txBody>
      </p:sp>
    </p:spTree>
    <p:extLst>
      <p:ext uri="{BB962C8B-B14F-4D97-AF65-F5344CB8AC3E}">
        <p14:creationId xmlns:p14="http://schemas.microsoft.com/office/powerpoint/2010/main" val="20283750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5A7E420-34A5-CBC7-D402-0BF16F80D033}"/>
              </a:ext>
            </a:extLst>
          </p:cNvPr>
          <p:cNvPicPr>
            <a:picLocks noChangeAspect="1"/>
          </p:cNvPicPr>
          <p:nvPr/>
        </p:nvPicPr>
        <p:blipFill>
          <a:blip r:embed="rId2">
            <a:duotone>
              <a:schemeClr val="bg2">
                <a:shade val="45000"/>
                <a:satMod val="135000"/>
              </a:schemeClr>
              <a:prstClr val="white"/>
            </a:duotone>
          </a:blip>
          <a:srcRect t="8706" b="10067"/>
          <a:stretch/>
        </p:blipFill>
        <p:spPr>
          <a:xfrm>
            <a:off x="0" y="10"/>
            <a:ext cx="12191980" cy="6857990"/>
          </a:xfrm>
          <a:prstGeom prst="rect">
            <a:avLst/>
          </a:prstGeom>
        </p:spPr>
      </p:pic>
      <p:sp>
        <p:nvSpPr>
          <p:cNvPr id="10" name="Rectangle 9">
            <a:extLst>
              <a:ext uri="{FF2B5EF4-FFF2-40B4-BE49-F238E27FC236}">
                <a16:creationId xmlns:a16="http://schemas.microsoft.com/office/drawing/2014/main" id="{B50AB553-2A96-4A92-96F2-93548E096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10000">
                <a:schemeClr val="bg2">
                  <a:alpha val="68000"/>
                </a:schemeClr>
              </a:gs>
              <a:gs pos="85000">
                <a:schemeClr val="bg2">
                  <a:alpha val="97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648E6A4-0335-C68E-C60E-62594595162D}"/>
              </a:ext>
            </a:extLst>
          </p:cNvPr>
          <p:cNvSpPr>
            <a:spLocks noGrp="1"/>
          </p:cNvSpPr>
          <p:nvPr>
            <p:ph type="title"/>
          </p:nvPr>
        </p:nvSpPr>
        <p:spPr>
          <a:xfrm>
            <a:off x="3573076" y="365125"/>
            <a:ext cx="7780724" cy="1325563"/>
          </a:xfrm>
        </p:spPr>
        <p:txBody>
          <a:bodyPr>
            <a:normAutofit/>
          </a:bodyPr>
          <a:lstStyle/>
          <a:p>
            <a:r>
              <a:rPr lang="en-GB" dirty="0"/>
              <a:t>Introduction to MINT</a:t>
            </a:r>
          </a:p>
        </p:txBody>
      </p:sp>
      <p:graphicFrame>
        <p:nvGraphicFramePr>
          <p:cNvPr id="5" name="Content Placeholder 2">
            <a:extLst>
              <a:ext uri="{FF2B5EF4-FFF2-40B4-BE49-F238E27FC236}">
                <a16:creationId xmlns:a16="http://schemas.microsoft.com/office/drawing/2014/main" id="{482941D4-A7FB-DFA1-69E6-8896569D5520}"/>
              </a:ext>
            </a:extLst>
          </p:cNvPr>
          <p:cNvGraphicFramePr>
            <a:graphicFrameLocks noGrp="1"/>
          </p:cNvGraphicFramePr>
          <p:nvPr>
            <p:ph idx="1"/>
            <p:extLst>
              <p:ext uri="{D42A27DB-BD31-4B8C-83A1-F6EECF244321}">
                <p14:modId xmlns:p14="http://schemas.microsoft.com/office/powerpoint/2010/main" val="4175643935"/>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329221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B50AB553-2A96-4A92-96F2-93548E096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10000">
                <a:schemeClr val="bg2">
                  <a:alpha val="68000"/>
                </a:schemeClr>
              </a:gs>
              <a:gs pos="85000">
                <a:schemeClr val="bg2">
                  <a:alpha val="97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44CEE40-A720-80B1-9A73-FF462F76F496}"/>
              </a:ext>
            </a:extLst>
          </p:cNvPr>
          <p:cNvSpPr>
            <a:spLocks noGrp="1"/>
          </p:cNvSpPr>
          <p:nvPr>
            <p:ph type="title"/>
          </p:nvPr>
        </p:nvSpPr>
        <p:spPr>
          <a:xfrm>
            <a:off x="3473647" y="0"/>
            <a:ext cx="7603992" cy="843794"/>
          </a:xfrm>
        </p:spPr>
        <p:txBody>
          <a:bodyPr>
            <a:normAutofit/>
          </a:bodyPr>
          <a:lstStyle/>
          <a:p>
            <a:r>
              <a:rPr lang="en-GB" dirty="0"/>
              <a:t>Implementing MINT</a:t>
            </a:r>
          </a:p>
        </p:txBody>
      </p:sp>
      <p:graphicFrame>
        <p:nvGraphicFramePr>
          <p:cNvPr id="5" name="Content Placeholder 2">
            <a:extLst>
              <a:ext uri="{FF2B5EF4-FFF2-40B4-BE49-F238E27FC236}">
                <a16:creationId xmlns:a16="http://schemas.microsoft.com/office/drawing/2014/main" id="{60D49722-6E15-0AAF-53C1-69D8DC09996A}"/>
              </a:ext>
            </a:extLst>
          </p:cNvPr>
          <p:cNvGraphicFramePr>
            <a:graphicFrameLocks noGrp="1"/>
          </p:cNvGraphicFramePr>
          <p:nvPr>
            <p:ph idx="1"/>
            <p:extLst>
              <p:ext uri="{D42A27DB-BD31-4B8C-83A1-F6EECF244321}">
                <p14:modId xmlns:p14="http://schemas.microsoft.com/office/powerpoint/2010/main" val="1078331916"/>
              </p:ext>
            </p:extLst>
          </p:nvPr>
        </p:nvGraphicFramePr>
        <p:xfrm>
          <a:off x="0" y="1595596"/>
          <a:ext cx="12192000" cy="526240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214973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A8A71D15-4D90-B10A-30B4-659BFA7620F8}"/>
              </a:ext>
            </a:extLst>
          </p:cNvPr>
          <p:cNvPicPr>
            <a:picLocks noChangeAspect="1"/>
          </p:cNvPicPr>
          <p:nvPr/>
        </p:nvPicPr>
        <p:blipFill>
          <a:blip r:embed="rId2"/>
          <a:stretch>
            <a:fillRect/>
          </a:stretch>
        </p:blipFill>
        <p:spPr>
          <a:xfrm>
            <a:off x="1306609" y="0"/>
            <a:ext cx="9763072" cy="6989944"/>
          </a:xfrm>
          <a:prstGeom prst="rect">
            <a:avLst/>
          </a:prstGeom>
        </p:spPr>
      </p:pic>
    </p:spTree>
    <p:extLst>
      <p:ext uri="{BB962C8B-B14F-4D97-AF65-F5344CB8AC3E}">
        <p14:creationId xmlns:p14="http://schemas.microsoft.com/office/powerpoint/2010/main" val="20946119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E02239D2-A05D-4A1C-9F06-FBA7FC730E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1134623-9A7D-110C-BA8C-4046F2292ABC}"/>
              </a:ext>
            </a:extLst>
          </p:cNvPr>
          <p:cNvSpPr>
            <a:spLocks noGrp="1"/>
          </p:cNvSpPr>
          <p:nvPr>
            <p:ph type="title"/>
          </p:nvPr>
        </p:nvSpPr>
        <p:spPr>
          <a:xfrm>
            <a:off x="2019300" y="135012"/>
            <a:ext cx="8985250" cy="1522338"/>
          </a:xfrm>
          <a:solidFill>
            <a:schemeClr val="bg2"/>
          </a:solidFill>
        </p:spPr>
        <p:txBody>
          <a:bodyPr anchor="t">
            <a:normAutofit/>
          </a:bodyPr>
          <a:lstStyle/>
          <a:p>
            <a:r>
              <a:rPr lang="en-GB" sz="3700" dirty="0"/>
              <a:t>The Evolution of  MINT – a little history:- Part 1.</a:t>
            </a:r>
          </a:p>
        </p:txBody>
      </p:sp>
      <p:graphicFrame>
        <p:nvGraphicFramePr>
          <p:cNvPr id="16" name="Content Placeholder 2">
            <a:extLst>
              <a:ext uri="{FF2B5EF4-FFF2-40B4-BE49-F238E27FC236}">
                <a16:creationId xmlns:a16="http://schemas.microsoft.com/office/drawing/2014/main" id="{E975953C-80DA-23B7-656F-6911122D51E7}"/>
              </a:ext>
            </a:extLst>
          </p:cNvPr>
          <p:cNvGraphicFramePr>
            <a:graphicFrameLocks noGrp="1"/>
          </p:cNvGraphicFramePr>
          <p:nvPr>
            <p:ph idx="1"/>
            <p:extLst>
              <p:ext uri="{D42A27DB-BD31-4B8C-83A1-F6EECF244321}">
                <p14:modId xmlns:p14="http://schemas.microsoft.com/office/powerpoint/2010/main" val="4294434563"/>
              </p:ext>
            </p:extLst>
          </p:nvPr>
        </p:nvGraphicFramePr>
        <p:xfrm>
          <a:off x="49095" y="1141467"/>
          <a:ext cx="12139857" cy="571653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369385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56AB099-38F1-5EB5-54DC-1226BE5829C2}"/>
              </a:ext>
            </a:extLst>
          </p:cNvPr>
          <p:cNvPicPr>
            <a:picLocks noChangeAspect="1"/>
          </p:cNvPicPr>
          <p:nvPr/>
        </p:nvPicPr>
        <p:blipFill>
          <a:blip r:embed="rId2">
            <a:duotone>
              <a:schemeClr val="bg2">
                <a:shade val="45000"/>
                <a:satMod val="135000"/>
              </a:schemeClr>
              <a:prstClr val="white"/>
            </a:duotone>
          </a:blip>
          <a:srcRect b="25000"/>
          <a:stretch/>
        </p:blipFill>
        <p:spPr>
          <a:xfrm>
            <a:off x="0" y="10"/>
            <a:ext cx="12191980" cy="6857990"/>
          </a:xfrm>
          <a:prstGeom prst="rect">
            <a:avLst/>
          </a:prstGeom>
          <a:solidFill>
            <a:schemeClr val="bg2"/>
          </a:solidFill>
        </p:spPr>
      </p:pic>
      <p:sp>
        <p:nvSpPr>
          <p:cNvPr id="10" name="Rectangle 9">
            <a:extLst>
              <a:ext uri="{FF2B5EF4-FFF2-40B4-BE49-F238E27FC236}">
                <a16:creationId xmlns:a16="http://schemas.microsoft.com/office/drawing/2014/main" id="{B50AB553-2A96-4A92-96F2-93548E096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10000">
                <a:schemeClr val="bg2">
                  <a:alpha val="68000"/>
                </a:schemeClr>
              </a:gs>
              <a:gs pos="85000">
                <a:schemeClr val="bg2">
                  <a:alpha val="97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2FF7AF7-449B-B3A7-D600-A8E7477C3ABC}"/>
              </a:ext>
            </a:extLst>
          </p:cNvPr>
          <p:cNvSpPr>
            <a:spLocks noGrp="1"/>
          </p:cNvSpPr>
          <p:nvPr>
            <p:ph type="title"/>
          </p:nvPr>
        </p:nvSpPr>
        <p:spPr>
          <a:xfrm>
            <a:off x="838200" y="0"/>
            <a:ext cx="10902950" cy="1325563"/>
          </a:xfrm>
        </p:spPr>
        <p:txBody>
          <a:bodyPr>
            <a:normAutofit/>
          </a:bodyPr>
          <a:lstStyle/>
          <a:p>
            <a:r>
              <a:rPr lang="en-GB" dirty="0"/>
              <a:t>The Evolution of  MINT – a little history:- Part 2.</a:t>
            </a:r>
          </a:p>
        </p:txBody>
      </p:sp>
      <p:graphicFrame>
        <p:nvGraphicFramePr>
          <p:cNvPr id="5" name="Content Placeholder 2">
            <a:extLst>
              <a:ext uri="{FF2B5EF4-FFF2-40B4-BE49-F238E27FC236}">
                <a16:creationId xmlns:a16="http://schemas.microsoft.com/office/drawing/2014/main" id="{399AA856-9784-73B6-0AAF-92B13920B07E}"/>
              </a:ext>
            </a:extLst>
          </p:cNvPr>
          <p:cNvGraphicFramePr>
            <a:graphicFrameLocks noGrp="1"/>
          </p:cNvGraphicFramePr>
          <p:nvPr>
            <p:ph idx="1"/>
            <p:extLst>
              <p:ext uri="{D42A27DB-BD31-4B8C-83A1-F6EECF244321}">
                <p14:modId xmlns:p14="http://schemas.microsoft.com/office/powerpoint/2010/main" val="3438232478"/>
              </p:ext>
            </p:extLst>
          </p:nvPr>
        </p:nvGraphicFramePr>
        <p:xfrm>
          <a:off x="0" y="1325564"/>
          <a:ext cx="12191980" cy="55324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160082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6C4028FD-8BAA-4A19-BFDE-594D991B7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8334C0D-C4FB-E552-57CE-7D8079CA5CE6}"/>
              </a:ext>
            </a:extLst>
          </p:cNvPr>
          <p:cNvSpPr>
            <a:spLocks noGrp="1"/>
          </p:cNvSpPr>
          <p:nvPr>
            <p:ph type="title"/>
          </p:nvPr>
        </p:nvSpPr>
        <p:spPr>
          <a:xfrm>
            <a:off x="1387999" y="145822"/>
            <a:ext cx="10027170" cy="694685"/>
          </a:xfrm>
        </p:spPr>
        <p:txBody>
          <a:bodyPr>
            <a:normAutofit/>
          </a:bodyPr>
          <a:lstStyle/>
          <a:p>
            <a:r>
              <a:rPr lang="en-GB" sz="4000" dirty="0"/>
              <a:t>The Evolution of  MINT – a little history:- Part 3.</a:t>
            </a:r>
          </a:p>
        </p:txBody>
      </p:sp>
      <p:graphicFrame>
        <p:nvGraphicFramePr>
          <p:cNvPr id="5" name="Content Placeholder 2">
            <a:extLst>
              <a:ext uri="{FF2B5EF4-FFF2-40B4-BE49-F238E27FC236}">
                <a16:creationId xmlns:a16="http://schemas.microsoft.com/office/drawing/2014/main" id="{84C43039-E76E-8FF5-7030-AA002C65165B}"/>
              </a:ext>
            </a:extLst>
          </p:cNvPr>
          <p:cNvGraphicFramePr>
            <a:graphicFrameLocks noGrp="1"/>
          </p:cNvGraphicFramePr>
          <p:nvPr>
            <p:ph idx="1"/>
            <p:extLst>
              <p:ext uri="{D42A27DB-BD31-4B8C-83A1-F6EECF244321}">
                <p14:modId xmlns:p14="http://schemas.microsoft.com/office/powerpoint/2010/main" val="4241019739"/>
              </p:ext>
            </p:extLst>
          </p:nvPr>
        </p:nvGraphicFramePr>
        <p:xfrm>
          <a:off x="-1" y="1190561"/>
          <a:ext cx="12188951" cy="566743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235024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3B47FC9C-2ED3-4100-A4EF-E8CDFEE106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3C29C20A-65EA-118F-461B-A30EB4270495}"/>
              </a:ext>
            </a:extLst>
          </p:cNvPr>
          <p:cNvSpPr txBox="1"/>
          <p:nvPr/>
        </p:nvSpPr>
        <p:spPr>
          <a:xfrm>
            <a:off x="836675" y="6065073"/>
            <a:ext cx="10515600" cy="942664"/>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2900" kern="1200" dirty="0">
                <a:solidFill>
                  <a:schemeClr val="tx1"/>
                </a:solidFill>
                <a:latin typeface="+mj-lt"/>
                <a:ea typeface="+mj-ea"/>
                <a:cs typeface="+mj-cs"/>
              </a:rPr>
              <a:t>CMINT Benchmarks  for 1,000,000 empty loops – Jason C.J. Tay.</a:t>
            </a:r>
          </a:p>
        </p:txBody>
      </p:sp>
      <p:pic>
        <p:nvPicPr>
          <p:cNvPr id="3" name="Picture 2">
            <a:extLst>
              <a:ext uri="{FF2B5EF4-FFF2-40B4-BE49-F238E27FC236}">
                <a16:creationId xmlns:a16="http://schemas.microsoft.com/office/drawing/2014/main" id="{A3C3F33B-8A1A-E430-C9EE-AC83400BE679}"/>
              </a:ext>
            </a:extLst>
          </p:cNvPr>
          <p:cNvPicPr>
            <a:picLocks noChangeAspect="1"/>
          </p:cNvPicPr>
          <p:nvPr/>
        </p:nvPicPr>
        <p:blipFill>
          <a:blip r:embed="rId2"/>
          <a:stretch>
            <a:fillRect/>
          </a:stretch>
        </p:blipFill>
        <p:spPr>
          <a:xfrm>
            <a:off x="1183340" y="0"/>
            <a:ext cx="9720303" cy="6172394"/>
          </a:xfrm>
          <a:prstGeom prst="rect">
            <a:avLst/>
          </a:prstGeom>
        </p:spPr>
      </p:pic>
    </p:spTree>
    <p:extLst>
      <p:ext uri="{BB962C8B-B14F-4D97-AF65-F5344CB8AC3E}">
        <p14:creationId xmlns:p14="http://schemas.microsoft.com/office/powerpoint/2010/main" val="111394087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3053</TotalTime>
  <Words>2305</Words>
  <Application>Microsoft Office PowerPoint</Application>
  <PresentationFormat>Widescreen</PresentationFormat>
  <Paragraphs>147</Paragraphs>
  <Slides>25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25</vt:i4>
      </vt:variant>
    </vt:vector>
  </HeadingPairs>
  <TitlesOfParts>
    <vt:vector size="30" baseType="lpstr">
      <vt:lpstr>Aptos</vt:lpstr>
      <vt:lpstr>Aptos Display</vt:lpstr>
      <vt:lpstr>Arial</vt:lpstr>
      <vt:lpstr>Calibri</vt:lpstr>
      <vt:lpstr>Office Theme</vt:lpstr>
      <vt:lpstr>MINT – a seed to grow Forth. </vt:lpstr>
      <vt:lpstr> “Mighty oaks from tiny acorns grow”</vt:lpstr>
      <vt:lpstr>Introduction to MINT</vt:lpstr>
      <vt:lpstr>Implementing MINT</vt:lpstr>
      <vt:lpstr>PowerPoint Presentation</vt:lpstr>
      <vt:lpstr>The Evolution of  MINT – a little history:- Part 1.</vt:lpstr>
      <vt:lpstr>The Evolution of  MINT – a little history:- Part 2.</vt:lpstr>
      <vt:lpstr>The Evolution of  MINT – a little history:- Part 3.</vt:lpstr>
      <vt:lpstr>PowerPoint Presentation</vt:lpstr>
      <vt:lpstr>PowerPoint Presentation</vt:lpstr>
      <vt:lpstr>PowerPoint Presentation</vt:lpstr>
      <vt:lpstr>Extending MINT</vt:lpstr>
      <vt:lpstr>Applications and Future Work</vt:lpstr>
      <vt:lpstr>PowerPoint Presentation</vt:lpstr>
      <vt:lpstr>New developments:- eMINT inspired by C.H.Ting’s eForth model. </vt:lpstr>
      <vt:lpstr>eMINT – a small  seed  kernel for Forth</vt:lpstr>
      <vt:lpstr>Sector Forth Primitives</vt:lpstr>
      <vt:lpstr>Agon Light  - 14 x  Faster than a 4MHz  Z80</vt:lpstr>
      <vt:lpstr>It started with LEGO…….</vt:lpstr>
      <vt:lpstr>LEGO provides basic creative building blocks, just like Forth</vt:lpstr>
      <vt:lpstr>PowerPoint Presentation</vt:lpstr>
      <vt:lpstr>We can think of Forth Primitives as LEGO Bricks</vt:lpstr>
      <vt:lpstr>Future Work  - The MINT Machine</vt:lpstr>
      <vt:lpstr>Demo and Questions</vt:lpstr>
      <vt:lpstr>Links and Resources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Ken Boak</dc:creator>
  <cp:lastModifiedBy>Ken Boak</cp:lastModifiedBy>
  <cp:revision>6</cp:revision>
  <dcterms:created xsi:type="dcterms:W3CDTF">2025-05-03T07:36:35Z</dcterms:created>
  <dcterms:modified xsi:type="dcterms:W3CDTF">2025-05-24T19:19:36Z</dcterms:modified>
</cp:coreProperties>
</file>